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Ex2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5" r:id="rId2"/>
  </p:sldMasterIdLst>
  <p:notesMasterIdLst>
    <p:notesMasterId r:id="rId36"/>
  </p:notesMasterIdLst>
  <p:handoutMasterIdLst>
    <p:handoutMasterId r:id="rId37"/>
  </p:handoutMasterIdLst>
  <p:sldIdLst>
    <p:sldId id="256" r:id="rId3"/>
    <p:sldId id="257" r:id="rId4"/>
    <p:sldId id="316" r:id="rId5"/>
    <p:sldId id="300" r:id="rId6"/>
    <p:sldId id="346" r:id="rId7"/>
    <p:sldId id="347" r:id="rId8"/>
    <p:sldId id="334" r:id="rId9"/>
    <p:sldId id="261" r:id="rId10"/>
    <p:sldId id="262" r:id="rId11"/>
    <p:sldId id="338" r:id="rId12"/>
    <p:sldId id="337" r:id="rId13"/>
    <p:sldId id="348" r:id="rId14"/>
    <p:sldId id="342" r:id="rId15"/>
    <p:sldId id="336" r:id="rId16"/>
    <p:sldId id="335" r:id="rId17"/>
    <p:sldId id="333" r:id="rId18"/>
    <p:sldId id="339" r:id="rId19"/>
    <p:sldId id="286" r:id="rId20"/>
    <p:sldId id="313" r:id="rId21"/>
    <p:sldId id="314" r:id="rId22"/>
    <p:sldId id="297" r:id="rId23"/>
    <p:sldId id="315" r:id="rId24"/>
    <p:sldId id="317" r:id="rId25"/>
    <p:sldId id="318" r:id="rId26"/>
    <p:sldId id="303" r:id="rId27"/>
    <p:sldId id="322" r:id="rId28"/>
    <p:sldId id="323" r:id="rId29"/>
    <p:sldId id="332" r:id="rId30"/>
    <p:sldId id="325" r:id="rId31"/>
    <p:sldId id="329" r:id="rId32"/>
    <p:sldId id="330" r:id="rId33"/>
    <p:sldId id="331" r:id="rId34"/>
    <p:sldId id="34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Tiago Nobre Exago" initials="TNE" lastIdx="1" clrIdx="2">
    <p:extLst>
      <p:ext uri="{19B8F6BF-5375-455C-9EA6-DF929625EA0E}">
        <p15:presenceInfo xmlns:p15="http://schemas.microsoft.com/office/powerpoint/2012/main" userId="Tiago Nobre Exag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243"/>
    <a:srgbClr val="000000"/>
    <a:srgbClr val="D24726"/>
    <a:srgbClr val="315363"/>
    <a:srgbClr val="3E6D83"/>
    <a:srgbClr val="A4C8AC"/>
    <a:srgbClr val="FFCDCD"/>
    <a:srgbClr val="E14A39"/>
    <a:srgbClr val="3C3F47"/>
    <a:srgbClr val="E07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Estilo Médio 3 - 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0239" autoAdjust="0"/>
  </p:normalViewPr>
  <p:slideViewPr>
    <p:cSldViewPr snapToGrid="0">
      <p:cViewPr varScale="1">
        <p:scale>
          <a:sx n="114" d="100"/>
          <a:sy n="114" d="100"/>
        </p:scale>
        <p:origin x="50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78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ago\Desktop\Livro1Tarifa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ago\Downloads\.ptmp523761\DataJobID-1433738_1433738_CommerceUEASEA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ago\Desktop\Dados\Fileira%20Produtiva\DocFin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ago\Desktop\Livro1Tarifa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tiago\Downloads\.ptmp960774\DataJobID-1433992_1433992_CommerceUEASEAN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Liv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'Graph B'!$C$2</c:f>
              <c:strCache>
                <c:ptCount val="1"/>
                <c:pt idx="0">
                  <c:v>Structure Effect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'Graph B'!$A$3:$A$17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'Graph B'!$C$3:$C$17</c:f>
              <c:numCache>
                <c:formatCode>0.00</c:formatCode>
                <c:ptCount val="15"/>
                <c:pt idx="0">
                  <c:v>-142.25234883986585</c:v>
                </c:pt>
                <c:pt idx="1">
                  <c:v>440.00788431297457</c:v>
                </c:pt>
                <c:pt idx="2">
                  <c:v>1269.8775858170186</c:v>
                </c:pt>
                <c:pt idx="3">
                  <c:v>4424.0778535675636</c:v>
                </c:pt>
                <c:pt idx="4">
                  <c:v>4549.5931917860098</c:v>
                </c:pt>
                <c:pt idx="5">
                  <c:v>2019.363580440506</c:v>
                </c:pt>
                <c:pt idx="6">
                  <c:v>3752.0254757726607</c:v>
                </c:pt>
                <c:pt idx="7">
                  <c:v>4894.3838594611334</c:v>
                </c:pt>
                <c:pt idx="8">
                  <c:v>1890.2404201994648</c:v>
                </c:pt>
                <c:pt idx="9">
                  <c:v>-7841.8601838018631</c:v>
                </c:pt>
                <c:pt idx="10">
                  <c:v>3056.2822328152251</c:v>
                </c:pt>
                <c:pt idx="11">
                  <c:v>5604.6690454053596</c:v>
                </c:pt>
                <c:pt idx="12">
                  <c:v>-4186.9421583020385</c:v>
                </c:pt>
                <c:pt idx="13">
                  <c:v>1652.8870982582698</c:v>
                </c:pt>
                <c:pt idx="14">
                  <c:v>1377.1704835063556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4E-4ED3-B791-A0F1F95C02AC}"/>
            </c:ext>
          </c:extLst>
        </c:ser>
        <c:ser>
          <c:idx val="1"/>
          <c:order val="1"/>
          <c:tx>
            <c:strRef>
              <c:f>'Graph B'!$D$2</c:f>
              <c:strCache>
                <c:ptCount val="1"/>
                <c:pt idx="0">
                  <c:v>Competitiveness Effect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'Graph B'!$A$3:$A$17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'Graph B'!$D$3:$D$17</c:f>
              <c:numCache>
                <c:formatCode>0.00</c:formatCode>
                <c:ptCount val="15"/>
                <c:pt idx="0">
                  <c:v>-609.75680973013652</c:v>
                </c:pt>
                <c:pt idx="1">
                  <c:v>-708.49765601297406</c:v>
                </c:pt>
                <c:pt idx="2">
                  <c:v>106.19881160298009</c:v>
                </c:pt>
                <c:pt idx="3">
                  <c:v>301.26635211243064</c:v>
                </c:pt>
                <c:pt idx="4">
                  <c:v>-908.09567699601803</c:v>
                </c:pt>
                <c:pt idx="5">
                  <c:v>-3073.7280519605038</c:v>
                </c:pt>
                <c:pt idx="6">
                  <c:v>-510.92770691266793</c:v>
                </c:pt>
                <c:pt idx="7">
                  <c:v>-590.68745794112851</c:v>
                </c:pt>
                <c:pt idx="8">
                  <c:v>-406.25502907946202</c:v>
                </c:pt>
                <c:pt idx="9">
                  <c:v>1105.4451110218611</c:v>
                </c:pt>
                <c:pt idx="10">
                  <c:v>696.49392025477459</c:v>
                </c:pt>
                <c:pt idx="11">
                  <c:v>1828.7503991946405</c:v>
                </c:pt>
                <c:pt idx="12">
                  <c:v>987.75181482204732</c:v>
                </c:pt>
                <c:pt idx="13">
                  <c:v>1342.9108524917315</c:v>
                </c:pt>
                <c:pt idx="14">
                  <c:v>-626.19355465635954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4E-4ED3-B791-A0F1F95C02AC}"/>
            </c:ext>
          </c:extLst>
        </c:ser>
        <c:ser>
          <c:idx val="2"/>
          <c:order val="2"/>
          <c:tx>
            <c:strRef>
              <c:f>'Graph B'!$E$2</c:f>
              <c:strCache>
                <c:ptCount val="1"/>
                <c:pt idx="0">
                  <c:v>Exports Value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'Graph B'!$A$3:$A$17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'Graph B'!$E$3:$E$17</c:f>
              <c:numCache>
                <c:formatCode>General</c:formatCode>
                <c:ptCount val="15"/>
                <c:pt idx="0">
                  <c:v>19405.986011849971</c:v>
                </c:pt>
                <c:pt idx="1">
                  <c:v>19137.49624014998</c:v>
                </c:pt>
                <c:pt idx="2">
                  <c:v>20513.572637569956</c:v>
                </c:pt>
                <c:pt idx="3">
                  <c:v>25238.916843249975</c:v>
                </c:pt>
                <c:pt idx="4">
                  <c:v>28880.414358039907</c:v>
                </c:pt>
                <c:pt idx="5">
                  <c:v>27826.04988651997</c:v>
                </c:pt>
                <c:pt idx="6">
                  <c:v>31067.147655379922</c:v>
                </c:pt>
                <c:pt idx="7">
                  <c:v>35370.844056900074</c:v>
                </c:pt>
                <c:pt idx="8">
                  <c:v>36854.829448019955</c:v>
                </c:pt>
                <c:pt idx="9">
                  <c:v>30118.414375239958</c:v>
                </c:pt>
                <c:pt idx="10">
                  <c:v>33871.190528309991</c:v>
                </c:pt>
                <c:pt idx="11">
                  <c:v>41304.609972909944</c:v>
                </c:pt>
                <c:pt idx="12">
                  <c:v>38105.419629430013</c:v>
                </c:pt>
                <c:pt idx="13">
                  <c:v>41101.217580179968</c:v>
                </c:pt>
                <c:pt idx="14">
                  <c:v>41852.194509029992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4E-4ED3-B791-A0F1F95C0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532096"/>
        <c:axId val="176542080"/>
      </c:lineChart>
      <c:catAx>
        <c:axId val="17653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6542080"/>
        <c:crosses val="autoZero"/>
        <c:auto val="1"/>
        <c:lblAlgn val="ctr"/>
        <c:lblOffset val="100"/>
        <c:noMultiLvlLbl val="0"/>
      </c:catAx>
      <c:valAx>
        <c:axId val="17654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653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5416333827837"/>
          <c:y val="0.90854537156157633"/>
          <c:w val="0.79265576857240672"/>
          <c:h val="7.39427734641620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'Folha1 (2)'!$D$3</c:f>
              <c:strCache>
                <c:ptCount val="1"/>
                <c:pt idx="0">
                  <c:v>Indonésia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yVal>
            <c:numRef>
              <c:f>'Folha1 (2)'!$D$4:$D$30</c:f>
              <c:numCache>
                <c:formatCode>0%</c:formatCode>
                <c:ptCount val="27"/>
                <c:pt idx="0">
                  <c:v>0</c:v>
                </c:pt>
                <c:pt idx="1">
                  <c:v>0.05</c:v>
                </c:pt>
                <c:pt idx="2" formatCode="0.00%">
                  <c:v>6.3700000000000007E-2</c:v>
                </c:pt>
                <c:pt idx="3" formatCode="0.00%">
                  <c:v>6.0499999999999998E-2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0.00%">
                  <c:v>8.0000000000000002E-3</c:v>
                </c:pt>
                <c:pt idx="9" formatCode="0.00%">
                  <c:v>8.5599999999999996E-2</c:v>
                </c:pt>
                <c:pt idx="10" formatCode="0.00%">
                  <c:v>6.5000000000000002E-2</c:v>
                </c:pt>
                <c:pt idx="11" formatCode="0.00%">
                  <c:v>0.1948</c:v>
                </c:pt>
                <c:pt idx="12" formatCode="0.00%">
                  <c:v>1.7899999999999999E-2</c:v>
                </c:pt>
                <c:pt idx="13" formatCode="0.00%">
                  <c:v>5.6099999999999997E-2</c:v>
                </c:pt>
                <c:pt idx="14" formatCode="0.00%">
                  <c:v>8.5800000000000001E-2</c:v>
                </c:pt>
                <c:pt idx="16" formatCode="0.00%">
                  <c:v>1.4500000000000001E-2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 formatCode="0.00%">
                  <c:v>1.2500000000000001E-2</c:v>
                </c:pt>
                <c:pt idx="21" formatCode="0.00%">
                  <c:v>3.0000000000000001E-3</c:v>
                </c:pt>
                <c:pt idx="22">
                  <c:v>0</c:v>
                </c:pt>
                <c:pt idx="23" formatCode="0.00%">
                  <c:v>1.6899999999999998E-2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17E-462B-B93B-22CFC630EB82}"/>
            </c:ext>
          </c:extLst>
        </c:ser>
        <c:ser>
          <c:idx val="1"/>
          <c:order val="1"/>
          <c:tx>
            <c:strRef>
              <c:f>'Folha1 (2)'!$E$3</c:f>
              <c:strCache>
                <c:ptCount val="1"/>
                <c:pt idx="0">
                  <c:v>Malásia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yVal>
            <c:numRef>
              <c:f>'Folha1 (2)'!$E$4:$E$31</c:f>
              <c:numCache>
                <c:formatCode>0.00%</c:formatCode>
                <c:ptCount val="28"/>
                <c:pt idx="0" formatCode="0%">
                  <c:v>0</c:v>
                </c:pt>
                <c:pt idx="1">
                  <c:v>1.24E-2</c:v>
                </c:pt>
                <c:pt idx="2" formatCode="0%">
                  <c:v>0</c:v>
                </c:pt>
                <c:pt idx="3">
                  <c:v>4.1999999999999997E-3</c:v>
                </c:pt>
                <c:pt idx="4">
                  <c:v>8.9999999999999998E-4</c:v>
                </c:pt>
                <c:pt idx="5">
                  <c:v>3.0800000000000001E-2</c:v>
                </c:pt>
                <c:pt idx="6">
                  <c:v>7.2700000000000001E-2</c:v>
                </c:pt>
                <c:pt idx="7">
                  <c:v>6.3100000000000003E-2</c:v>
                </c:pt>
                <c:pt idx="8">
                  <c:v>0.38600000000000001</c:v>
                </c:pt>
                <c:pt idx="9">
                  <c:v>2.9399999999999999E-2</c:v>
                </c:pt>
                <c:pt idx="10">
                  <c:v>7.2800000000000004E-2</c:v>
                </c:pt>
                <c:pt idx="11">
                  <c:v>3.4200000000000001E-2</c:v>
                </c:pt>
                <c:pt idx="12">
                  <c:v>1.8800000000000001E-2</c:v>
                </c:pt>
                <c:pt idx="13">
                  <c:v>3.09E-2</c:v>
                </c:pt>
                <c:pt idx="14">
                  <c:v>1.9400000000000001E-2</c:v>
                </c:pt>
                <c:pt idx="15">
                  <c:v>1.0500000000000001E-2</c:v>
                </c:pt>
                <c:pt idx="16">
                  <c:v>3.1199999999999999E-2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7E-462B-B93B-22CFC630EB82}"/>
            </c:ext>
          </c:extLst>
        </c:ser>
        <c:ser>
          <c:idx val="2"/>
          <c:order val="2"/>
          <c:tx>
            <c:strRef>
              <c:f>'Folha1 (2)'!$F$3</c:f>
              <c:strCache>
                <c:ptCount val="1"/>
                <c:pt idx="0">
                  <c:v>Filipinas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yVal>
            <c:numRef>
              <c:f>'Folha1 (2)'!$F$4:$F$15</c:f>
              <c:numCache>
                <c:formatCode>0.00%</c:formatCode>
                <c:ptCount val="12"/>
                <c:pt idx="0">
                  <c:v>2.0999999999999999E-3</c:v>
                </c:pt>
                <c:pt idx="1">
                  <c:v>1E-4</c:v>
                </c:pt>
                <c:pt idx="2">
                  <c:v>9.1000000000000004E-3</c:v>
                </c:pt>
                <c:pt idx="3" formatCode="0%">
                  <c:v>0</c:v>
                </c:pt>
                <c:pt idx="4" formatCode="0%">
                  <c:v>0</c:v>
                </c:pt>
                <c:pt idx="5" formatCode="0%">
                  <c:v>0</c:v>
                </c:pt>
                <c:pt idx="6" formatCode="0%">
                  <c:v>0</c:v>
                </c:pt>
                <c:pt idx="7" formatCode="0%">
                  <c:v>0</c:v>
                </c:pt>
                <c:pt idx="8">
                  <c:v>3.5999999999999999E-3</c:v>
                </c:pt>
                <c:pt idx="9" formatCode="0%">
                  <c:v>0</c:v>
                </c:pt>
                <c:pt idx="10" formatCode="0%">
                  <c:v>0</c:v>
                </c:pt>
                <c:pt idx="11" formatCode="0%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17E-462B-B93B-22CFC630EB82}"/>
            </c:ext>
          </c:extLst>
        </c:ser>
        <c:ser>
          <c:idx val="3"/>
          <c:order val="3"/>
          <c:tx>
            <c:strRef>
              <c:f>'Folha1 (2)'!$G$3</c:f>
              <c:strCache>
                <c:ptCount val="1"/>
                <c:pt idx="0">
                  <c:v>Singapura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yVal>
            <c:numRef>
              <c:f>'Folha1 (2)'!$G$4:$G$12</c:f>
              <c:numCache>
                <c:formatCode>0.00%</c:formatCode>
                <c:ptCount val="9"/>
                <c:pt idx="0">
                  <c:v>1.34E-2</c:v>
                </c:pt>
                <c:pt idx="1">
                  <c:v>4.0000000000000002E-4</c:v>
                </c:pt>
                <c:pt idx="2">
                  <c:v>2.6599999999999999E-2</c:v>
                </c:pt>
                <c:pt idx="3">
                  <c:v>5.8000000000000003E-2</c:v>
                </c:pt>
                <c:pt idx="4">
                  <c:v>5.9400000000000001E-2</c:v>
                </c:pt>
                <c:pt idx="5">
                  <c:v>1.9900000000000001E-2</c:v>
                </c:pt>
                <c:pt idx="6">
                  <c:v>1.09E-2</c:v>
                </c:pt>
                <c:pt idx="7">
                  <c:v>3.7900000000000003E-2</c:v>
                </c:pt>
                <c:pt idx="8">
                  <c:v>2.0999999999999999E-3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17E-462B-B93B-22CFC630EB82}"/>
            </c:ext>
          </c:extLst>
        </c:ser>
        <c:ser>
          <c:idx val="4"/>
          <c:order val="4"/>
          <c:tx>
            <c:strRef>
              <c:f>'Folha1 (2)'!$H$3</c:f>
              <c:strCache>
                <c:ptCount val="1"/>
                <c:pt idx="0">
                  <c:v>Tailândia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yVal>
            <c:numRef>
              <c:f>'Folha1 (2)'!$H$4:$H$31</c:f>
              <c:numCache>
                <c:formatCode>0.00%</c:formatCode>
                <c:ptCount val="28"/>
                <c:pt idx="0">
                  <c:v>2.5700000000000001E-2</c:v>
                </c:pt>
                <c:pt idx="1">
                  <c:v>9.7100000000000006E-2</c:v>
                </c:pt>
                <c:pt idx="2" formatCode="0%">
                  <c:v>0</c:v>
                </c:pt>
                <c:pt idx="3">
                  <c:v>0.10639999999999999</c:v>
                </c:pt>
                <c:pt idx="4" formatCode="0%">
                  <c:v>0.11</c:v>
                </c:pt>
                <c:pt idx="5">
                  <c:v>4.1000000000000003E-3</c:v>
                </c:pt>
                <c:pt idx="6" formatCode="0%">
                  <c:v>0</c:v>
                </c:pt>
                <c:pt idx="7">
                  <c:v>1.6999999999999999E-3</c:v>
                </c:pt>
                <c:pt idx="8">
                  <c:v>8.0000000000000004E-4</c:v>
                </c:pt>
                <c:pt idx="9">
                  <c:v>2.8500000000000001E-2</c:v>
                </c:pt>
                <c:pt idx="10">
                  <c:v>6.2600000000000003E-2</c:v>
                </c:pt>
                <c:pt idx="11">
                  <c:v>0.1351</c:v>
                </c:pt>
                <c:pt idx="12">
                  <c:v>0.1293</c:v>
                </c:pt>
                <c:pt idx="13">
                  <c:v>1.04E-2</c:v>
                </c:pt>
                <c:pt idx="14">
                  <c:v>1.6E-2</c:v>
                </c:pt>
                <c:pt idx="15">
                  <c:v>3.2500000000000001E-2</c:v>
                </c:pt>
                <c:pt idx="16">
                  <c:v>5.5199999999999999E-2</c:v>
                </c:pt>
                <c:pt idx="17">
                  <c:v>6.2199999999999998E-2</c:v>
                </c:pt>
                <c:pt idx="18">
                  <c:v>5.8999999999999997E-2</c:v>
                </c:pt>
                <c:pt idx="19">
                  <c:v>3.2800000000000003E-2</c:v>
                </c:pt>
                <c:pt idx="20">
                  <c:v>3.2500000000000001E-2</c:v>
                </c:pt>
                <c:pt idx="21">
                  <c:v>2.93E-2</c:v>
                </c:pt>
                <c:pt idx="22">
                  <c:v>2.3699999999999999E-2</c:v>
                </c:pt>
                <c:pt idx="23">
                  <c:v>5.6500000000000002E-2</c:v>
                </c:pt>
                <c:pt idx="24">
                  <c:v>1.8800000000000001E-2</c:v>
                </c:pt>
                <c:pt idx="25">
                  <c:v>3.7600000000000001E-2</c:v>
                </c:pt>
                <c:pt idx="26">
                  <c:v>3.1E-2</c:v>
                </c:pt>
                <c:pt idx="27">
                  <c:v>1.6000000000000001E-3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17E-462B-B93B-22CFC630EB82}"/>
            </c:ext>
          </c:extLst>
        </c:ser>
        <c:ser>
          <c:idx val="5"/>
          <c:order val="5"/>
          <c:tx>
            <c:strRef>
              <c:f>'Folha1 (2)'!$I$3</c:f>
              <c:strCache>
                <c:ptCount val="1"/>
                <c:pt idx="0">
                  <c:v>Vietname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yVal>
            <c:numRef>
              <c:f>'Folha1 (2)'!$I$4:$I$18</c:f>
              <c:numCache>
                <c:formatCode>0%</c:formatCode>
                <c:ptCount val="15"/>
                <c:pt idx="0" formatCode="0.00%">
                  <c:v>3.85E-2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.00%">
                  <c:v>1.38E-2</c:v>
                </c:pt>
                <c:pt idx="5" formatCode="0.00%">
                  <c:v>5.0700000000000002E-2</c:v>
                </c:pt>
                <c:pt idx="6" formatCode="0.00%">
                  <c:v>6.6500000000000004E-2</c:v>
                </c:pt>
                <c:pt idx="7" formatCode="0.00%">
                  <c:v>0.11700000000000001</c:v>
                </c:pt>
                <c:pt idx="8" formatCode="0.00%">
                  <c:v>8.5900000000000004E-2</c:v>
                </c:pt>
                <c:pt idx="9" formatCode="0.00%">
                  <c:v>5.8200000000000002E-2</c:v>
                </c:pt>
                <c:pt idx="10" formatCode="0.00%">
                  <c:v>1.0999999999999999E-2</c:v>
                </c:pt>
                <c:pt idx="11">
                  <c:v>0</c:v>
                </c:pt>
                <c:pt idx="12" formatCode="0.00%">
                  <c:v>1.6000000000000001E-3</c:v>
                </c:pt>
                <c:pt idx="13" formatCode="0.00%">
                  <c:v>1.2200000000000001E-2</c:v>
                </c:pt>
                <c:pt idx="14" formatCode="0.00%">
                  <c:v>2.0000000000000001E-4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17E-462B-B93B-22CFC630EB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7052832"/>
        <c:axId val="377053160"/>
      </c:scatterChart>
      <c:valAx>
        <c:axId val="377052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053160"/>
        <c:crosses val="autoZero"/>
        <c:crossBetween val="midCat"/>
      </c:valAx>
      <c:valAx>
        <c:axId val="37705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77052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Folha1!$B$3</c:f>
              <c:strCache>
                <c:ptCount val="1"/>
                <c:pt idx="0">
                  <c:v>Indonésia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Folha1!$C$1:$F$2</c:f>
              <c:multiLvlStrCache>
                <c:ptCount val="4"/>
                <c:lvl>
                  <c:pt idx="0">
                    <c:v>Antidumping</c:v>
                  </c:pt>
                  <c:pt idx="1">
                    <c:v>Antidumping</c:v>
                  </c:pt>
                  <c:pt idx="2">
                    <c:v>SPS</c:v>
                  </c:pt>
                  <c:pt idx="3">
                    <c:v>M.Compensatórias</c:v>
                  </c:pt>
                </c:lvl>
                <c:lvl>
                  <c:pt idx="0">
                    <c:v>2007</c:v>
                  </c:pt>
                  <c:pt idx="1">
                    <c:v>2016</c:v>
                  </c:pt>
                </c:lvl>
              </c:multiLvlStrCache>
            </c:multiLvlStrRef>
          </c:cat>
          <c:val>
            <c:numRef>
              <c:f>Folha1!$C$3:$F$3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16-4833-879B-B4695A78C632}"/>
            </c:ext>
          </c:extLst>
        </c:ser>
        <c:ser>
          <c:idx val="1"/>
          <c:order val="1"/>
          <c:tx>
            <c:strRef>
              <c:f>Folha1!$B$4</c:f>
              <c:strCache>
                <c:ptCount val="1"/>
                <c:pt idx="0">
                  <c:v>Malásia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Folha1!$C$1:$F$2</c:f>
              <c:multiLvlStrCache>
                <c:ptCount val="4"/>
                <c:lvl>
                  <c:pt idx="0">
                    <c:v>Antidumping</c:v>
                  </c:pt>
                  <c:pt idx="1">
                    <c:v>Antidumping</c:v>
                  </c:pt>
                  <c:pt idx="2">
                    <c:v>SPS</c:v>
                  </c:pt>
                  <c:pt idx="3">
                    <c:v>M.Compensatórias</c:v>
                  </c:pt>
                </c:lvl>
                <c:lvl>
                  <c:pt idx="0">
                    <c:v>2007</c:v>
                  </c:pt>
                  <c:pt idx="1">
                    <c:v>2016</c:v>
                  </c:pt>
                </c:lvl>
              </c:multiLvlStrCache>
            </c:multiLvlStrRef>
          </c:cat>
          <c:val>
            <c:numRef>
              <c:f>Folha1!$C$4:$F$4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16-4833-879B-B4695A78C632}"/>
            </c:ext>
          </c:extLst>
        </c:ser>
        <c:ser>
          <c:idx val="2"/>
          <c:order val="2"/>
          <c:tx>
            <c:strRef>
              <c:f>Folha1!$B$5</c:f>
              <c:strCache>
                <c:ptCount val="1"/>
                <c:pt idx="0">
                  <c:v>Filipinas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Folha1!$C$1:$F$2</c:f>
              <c:multiLvlStrCache>
                <c:ptCount val="4"/>
                <c:lvl>
                  <c:pt idx="0">
                    <c:v>Antidumping</c:v>
                  </c:pt>
                  <c:pt idx="1">
                    <c:v>Antidumping</c:v>
                  </c:pt>
                  <c:pt idx="2">
                    <c:v>SPS</c:v>
                  </c:pt>
                  <c:pt idx="3">
                    <c:v>M.Compensatórias</c:v>
                  </c:pt>
                </c:lvl>
                <c:lvl>
                  <c:pt idx="0">
                    <c:v>2007</c:v>
                  </c:pt>
                  <c:pt idx="1">
                    <c:v>2016</c:v>
                  </c:pt>
                </c:lvl>
              </c:multiLvlStrCache>
            </c:multiLvlStrRef>
          </c:cat>
          <c:val>
            <c:numRef>
              <c:f>Folha1!$C$5:$F$5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16-4833-879B-B4695A78C632}"/>
            </c:ext>
          </c:extLst>
        </c:ser>
        <c:ser>
          <c:idx val="3"/>
          <c:order val="3"/>
          <c:tx>
            <c:strRef>
              <c:f>Folha1!$B$6</c:f>
              <c:strCache>
                <c:ptCount val="1"/>
                <c:pt idx="0">
                  <c:v>Tailândia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Folha1!$C$1:$F$2</c:f>
              <c:multiLvlStrCache>
                <c:ptCount val="4"/>
                <c:lvl>
                  <c:pt idx="0">
                    <c:v>Antidumping</c:v>
                  </c:pt>
                  <c:pt idx="1">
                    <c:v>Antidumping</c:v>
                  </c:pt>
                  <c:pt idx="2">
                    <c:v>SPS</c:v>
                  </c:pt>
                  <c:pt idx="3">
                    <c:v>M.Compensatórias</c:v>
                  </c:pt>
                </c:lvl>
                <c:lvl>
                  <c:pt idx="0">
                    <c:v>2007</c:v>
                  </c:pt>
                  <c:pt idx="1">
                    <c:v>2016</c:v>
                  </c:pt>
                </c:lvl>
              </c:multiLvlStrCache>
            </c:multiLvlStrRef>
          </c:cat>
          <c:val>
            <c:numRef>
              <c:f>Folha1!$C$6:$F$6</c:f>
              <c:numCache>
                <c:formatCode>General</c:formatCode>
                <c:ptCount val="4"/>
                <c:pt idx="0">
                  <c:v>7</c:v>
                </c:pt>
                <c:pt idx="1">
                  <c:v>5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16-4833-879B-B4695A78C632}"/>
            </c:ext>
          </c:extLst>
        </c:ser>
        <c:ser>
          <c:idx val="4"/>
          <c:order val="4"/>
          <c:tx>
            <c:strRef>
              <c:f>Folha1!$B$7</c:f>
              <c:strCache>
                <c:ptCount val="1"/>
                <c:pt idx="0">
                  <c:v>Vietname</c:v>
                </c:pt>
              </c:strCache>
            </c:strRef>
          </c:tx>
          <c:spPr>
            <a:solidFill>
              <a:srgbClr val="997300"/>
            </a:solidFill>
            <a:ln>
              <a:noFill/>
            </a:ln>
            <a:effectLst/>
          </c:spPr>
          <c:invertIfNegative val="0"/>
          <c:cat>
            <c:multiLvlStrRef>
              <c:f>Folha1!$C$1:$F$2</c:f>
              <c:multiLvlStrCache>
                <c:ptCount val="4"/>
                <c:lvl>
                  <c:pt idx="0">
                    <c:v>Antidumping</c:v>
                  </c:pt>
                  <c:pt idx="1">
                    <c:v>Antidumping</c:v>
                  </c:pt>
                  <c:pt idx="2">
                    <c:v>SPS</c:v>
                  </c:pt>
                  <c:pt idx="3">
                    <c:v>M.Compensatórias</c:v>
                  </c:pt>
                </c:lvl>
                <c:lvl>
                  <c:pt idx="0">
                    <c:v>2007</c:v>
                  </c:pt>
                  <c:pt idx="1">
                    <c:v>2016</c:v>
                  </c:pt>
                </c:lvl>
              </c:multiLvlStrCache>
            </c:multiLvlStrRef>
          </c:cat>
          <c:val>
            <c:numRef>
              <c:f>Folha1!$C$7:$F$7</c:f>
              <c:numCache>
                <c:formatCode>General</c:formatCode>
                <c:ptCount val="4"/>
                <c:pt idx="0">
                  <c:v>5</c:v>
                </c:pt>
                <c:pt idx="1">
                  <c:v>1</c:v>
                </c:pt>
                <c:pt idx="2">
                  <c:v>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16-4833-879B-B4695A78C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2625968"/>
        <c:axId val="482625312"/>
      </c:barChart>
      <c:catAx>
        <c:axId val="48262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82625312"/>
        <c:crosses val="autoZero"/>
        <c:auto val="1"/>
        <c:lblAlgn val="ctr"/>
        <c:lblOffset val="100"/>
        <c:noMultiLvlLbl val="0"/>
      </c:catAx>
      <c:valAx>
        <c:axId val="48262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8262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 dirty="0"/>
              <a:t> </a:t>
            </a:r>
            <a:r>
              <a:rPr lang="pt-PT" sz="2000" b="0" i="0" u="none" strike="noStrike" cap="small" baseline="0" dirty="0">
                <a:effectLst/>
              </a:rPr>
              <a:t>CMS para a Polónia em relação à UE15 entre 2001 e 2013</a:t>
            </a:r>
            <a:endParaRPr lang="pt-PT" sz="2000" b="0" baseline="0" dirty="0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Graphs!$B$2</c:f>
              <c:strCache>
                <c:ptCount val="1"/>
                <c:pt idx="0">
                  <c:v>Scale Effect</c:v>
                </c:pt>
              </c:strCache>
            </c:strRef>
          </c:tx>
          <c:invertIfNegative val="0"/>
          <c:cat>
            <c:strRef>
              <c:f>Graphs!$A$3:$A$32</c:f>
              <c:strCache>
                <c:ptCount val="30"/>
                <c:pt idx="0">
                  <c:v>Live Animals</c:v>
                </c:pt>
                <c:pt idx="1">
                  <c:v>Animal Products</c:v>
                </c:pt>
                <c:pt idx="2">
                  <c:v>Vegetals, Cereals &amp; Fruits</c:v>
                </c:pt>
                <c:pt idx="3">
                  <c:v>Fats &amp; Saturated</c:v>
                </c:pt>
                <c:pt idx="4">
                  <c:v>Prepared &amp; Preserved Products</c:v>
                </c:pt>
                <c:pt idx="5">
                  <c:v>Bottled or Canned Products</c:v>
                </c:pt>
                <c:pt idx="6">
                  <c:v>Ores &amp; Metals</c:v>
                </c:pt>
                <c:pt idx="7">
                  <c:v>Mineral Fuels</c:v>
                </c:pt>
                <c:pt idx="8">
                  <c:v>Chemical compounds</c:v>
                </c:pt>
                <c:pt idx="9">
                  <c:v>Medical &amp; pharmaceutical</c:v>
                </c:pt>
                <c:pt idx="10">
                  <c:v>Beauty &amp; Make-Up</c:v>
                </c:pt>
                <c:pt idx="11">
                  <c:v>Waxes &amp; Albumin</c:v>
                </c:pt>
                <c:pt idx="12">
                  <c:v>Chemical industry products</c:v>
                </c:pt>
                <c:pt idx="13">
                  <c:v>Rubber &amp; Plastic</c:v>
                </c:pt>
                <c:pt idx="14">
                  <c:v>Leather &amp; Fur</c:v>
                </c:pt>
                <c:pt idx="15">
                  <c:v>Wood</c:v>
                </c:pt>
                <c:pt idx="16">
                  <c:v>Cork &amp; Paper</c:v>
                </c:pt>
                <c:pt idx="17">
                  <c:v>Fabrics &amp; Fibers</c:v>
                </c:pt>
                <c:pt idx="18">
                  <c:v>Textile</c:v>
                </c:pt>
                <c:pt idx="19">
                  <c:v>Clothing</c:v>
                </c:pt>
                <c:pt idx="20">
                  <c:v>Footwear</c:v>
                </c:pt>
                <c:pt idx="21">
                  <c:v>Stone</c:v>
                </c:pt>
                <c:pt idx="22">
                  <c:v>Precious Metals &amp; Stones</c:v>
                </c:pt>
                <c:pt idx="23">
                  <c:v>Iron, steel &amp; copper</c:v>
                </c:pt>
                <c:pt idx="24">
                  <c:v>Nickel, aluminum, zinc &amp; tin</c:v>
                </c:pt>
                <c:pt idx="25">
                  <c:v>Tools</c:v>
                </c:pt>
                <c:pt idx="26">
                  <c:v>Machinery</c:v>
                </c:pt>
                <c:pt idx="27">
                  <c:v>Automobile</c:v>
                </c:pt>
                <c:pt idx="28">
                  <c:v>Laboratory equipment</c:v>
                </c:pt>
                <c:pt idx="29">
                  <c:v>Other products</c:v>
                </c:pt>
              </c:strCache>
            </c:strRef>
          </c:cat>
          <c:val>
            <c:numRef>
              <c:f>Graphs!$B$3:$B$32</c:f>
              <c:numCache>
                <c:formatCode>General</c:formatCode>
                <c:ptCount val="30"/>
                <c:pt idx="0">
                  <c:v>224535.23900388938</c:v>
                </c:pt>
                <c:pt idx="1">
                  <c:v>79903.740455173567</c:v>
                </c:pt>
                <c:pt idx="2">
                  <c:v>413006.90637245891</c:v>
                </c:pt>
                <c:pt idx="3">
                  <c:v>42583.113186349234</c:v>
                </c:pt>
                <c:pt idx="4">
                  <c:v>365274.75888893713</c:v>
                </c:pt>
                <c:pt idx="5">
                  <c:v>60847.361017371011</c:v>
                </c:pt>
                <c:pt idx="6">
                  <c:v>39854.312351199274</c:v>
                </c:pt>
                <c:pt idx="7">
                  <c:v>3487807.0620446666</c:v>
                </c:pt>
                <c:pt idx="8">
                  <c:v>330185.1767361341</c:v>
                </c:pt>
                <c:pt idx="9">
                  <c:v>308803.53846081492</c:v>
                </c:pt>
                <c:pt idx="10">
                  <c:v>91016.532660937533</c:v>
                </c:pt>
                <c:pt idx="11">
                  <c:v>28839.073743291301</c:v>
                </c:pt>
                <c:pt idx="12">
                  <c:v>22851.627720621505</c:v>
                </c:pt>
                <c:pt idx="13">
                  <c:v>764751.26115443243</c:v>
                </c:pt>
                <c:pt idx="14">
                  <c:v>107963.32081497699</c:v>
                </c:pt>
                <c:pt idx="15">
                  <c:v>111370.77955922853</c:v>
                </c:pt>
                <c:pt idx="16">
                  <c:v>-16539.877840197933</c:v>
                </c:pt>
                <c:pt idx="17">
                  <c:v>-81099.185443964787</c:v>
                </c:pt>
                <c:pt idx="18">
                  <c:v>-10004.1787348405</c:v>
                </c:pt>
                <c:pt idx="19">
                  <c:v>913520.82862725516</c:v>
                </c:pt>
                <c:pt idx="20">
                  <c:v>94762.592474987265</c:v>
                </c:pt>
                <c:pt idx="21">
                  <c:v>114519.33024125222</c:v>
                </c:pt>
                <c:pt idx="22">
                  <c:v>243048.8019890651</c:v>
                </c:pt>
                <c:pt idx="23">
                  <c:v>1819394.2745806971</c:v>
                </c:pt>
                <c:pt idx="24">
                  <c:v>266688.12517030962</c:v>
                </c:pt>
                <c:pt idx="25">
                  <c:v>73938.465201026076</c:v>
                </c:pt>
                <c:pt idx="26">
                  <c:v>1133580.9270478247</c:v>
                </c:pt>
                <c:pt idx="27">
                  <c:v>1332743.1066609838</c:v>
                </c:pt>
                <c:pt idx="28">
                  <c:v>69632.595718696481</c:v>
                </c:pt>
                <c:pt idx="29">
                  <c:v>594358.79266387038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F4-4481-953E-D2749339FF1A}"/>
            </c:ext>
          </c:extLst>
        </c:ser>
        <c:ser>
          <c:idx val="1"/>
          <c:order val="1"/>
          <c:tx>
            <c:strRef>
              <c:f>Graphs!$C$2</c:f>
              <c:strCache>
                <c:ptCount val="1"/>
                <c:pt idx="0">
                  <c:v>Product Effect</c:v>
                </c:pt>
              </c:strCache>
            </c:strRef>
          </c:tx>
          <c:invertIfNegative val="0"/>
          <c:cat>
            <c:strRef>
              <c:f>Graphs!$A$3:$A$32</c:f>
              <c:strCache>
                <c:ptCount val="30"/>
                <c:pt idx="0">
                  <c:v>Live Animals</c:v>
                </c:pt>
                <c:pt idx="1">
                  <c:v>Animal Products</c:v>
                </c:pt>
                <c:pt idx="2">
                  <c:v>Vegetals, Cereals &amp; Fruits</c:v>
                </c:pt>
                <c:pt idx="3">
                  <c:v>Fats &amp; Saturated</c:v>
                </c:pt>
                <c:pt idx="4">
                  <c:v>Prepared &amp; Preserved Products</c:v>
                </c:pt>
                <c:pt idx="5">
                  <c:v>Bottled or Canned Products</c:v>
                </c:pt>
                <c:pt idx="6">
                  <c:v>Ores &amp; Metals</c:v>
                </c:pt>
                <c:pt idx="7">
                  <c:v>Mineral Fuels</c:v>
                </c:pt>
                <c:pt idx="8">
                  <c:v>Chemical compounds</c:v>
                </c:pt>
                <c:pt idx="9">
                  <c:v>Medical &amp; pharmaceutical</c:v>
                </c:pt>
                <c:pt idx="10">
                  <c:v>Beauty &amp; Make-Up</c:v>
                </c:pt>
                <c:pt idx="11">
                  <c:v>Waxes &amp; Albumin</c:v>
                </c:pt>
                <c:pt idx="12">
                  <c:v>Chemical industry products</c:v>
                </c:pt>
                <c:pt idx="13">
                  <c:v>Rubber &amp; Plastic</c:v>
                </c:pt>
                <c:pt idx="14">
                  <c:v>Leather &amp; Fur</c:v>
                </c:pt>
                <c:pt idx="15">
                  <c:v>Wood</c:v>
                </c:pt>
                <c:pt idx="16">
                  <c:v>Cork &amp; Paper</c:v>
                </c:pt>
                <c:pt idx="17">
                  <c:v>Fabrics &amp; Fibers</c:v>
                </c:pt>
                <c:pt idx="18">
                  <c:v>Textile</c:v>
                </c:pt>
                <c:pt idx="19">
                  <c:v>Clothing</c:v>
                </c:pt>
                <c:pt idx="20">
                  <c:v>Footwear</c:v>
                </c:pt>
                <c:pt idx="21">
                  <c:v>Stone</c:v>
                </c:pt>
                <c:pt idx="22">
                  <c:v>Precious Metals &amp; Stones</c:v>
                </c:pt>
                <c:pt idx="23">
                  <c:v>Iron, steel &amp; copper</c:v>
                </c:pt>
                <c:pt idx="24">
                  <c:v>Nickel, aluminum, zinc &amp; tin</c:v>
                </c:pt>
                <c:pt idx="25">
                  <c:v>Tools</c:v>
                </c:pt>
                <c:pt idx="26">
                  <c:v>Machinery</c:v>
                </c:pt>
                <c:pt idx="27">
                  <c:v>Automobile</c:v>
                </c:pt>
                <c:pt idx="28">
                  <c:v>Laboratory equipment</c:v>
                </c:pt>
                <c:pt idx="29">
                  <c:v>Other products</c:v>
                </c:pt>
              </c:strCache>
            </c:strRef>
          </c:cat>
          <c:val>
            <c:numRef>
              <c:f>Graphs!$C$3:$C$32</c:f>
              <c:numCache>
                <c:formatCode>General</c:formatCode>
                <c:ptCount val="30"/>
                <c:pt idx="0">
                  <c:v>-48421.771717117474</c:v>
                </c:pt>
                <c:pt idx="1">
                  <c:v>-12011.398783411991</c:v>
                </c:pt>
                <c:pt idx="2">
                  <c:v>13188.957745881053</c:v>
                </c:pt>
                <c:pt idx="3">
                  <c:v>-8804.0125980560588</c:v>
                </c:pt>
                <c:pt idx="4">
                  <c:v>42726.093242271774</c:v>
                </c:pt>
                <c:pt idx="5">
                  <c:v>-24136.848239687897</c:v>
                </c:pt>
                <c:pt idx="6">
                  <c:v>-14695.971484975442</c:v>
                </c:pt>
                <c:pt idx="7">
                  <c:v>-1338807.8477356681</c:v>
                </c:pt>
                <c:pt idx="8">
                  <c:v>63001.179835717834</c:v>
                </c:pt>
                <c:pt idx="9">
                  <c:v>-101455.77949049452</c:v>
                </c:pt>
                <c:pt idx="10">
                  <c:v>1288.4293326045154</c:v>
                </c:pt>
                <c:pt idx="11">
                  <c:v>16720.912354448883</c:v>
                </c:pt>
                <c:pt idx="12">
                  <c:v>3661.6967170358862</c:v>
                </c:pt>
                <c:pt idx="13">
                  <c:v>15971.160099297849</c:v>
                </c:pt>
                <c:pt idx="14">
                  <c:v>-70252.411018764673</c:v>
                </c:pt>
                <c:pt idx="15">
                  <c:v>116159.95446764455</c:v>
                </c:pt>
                <c:pt idx="16">
                  <c:v>-27109.667887334068</c:v>
                </c:pt>
                <c:pt idx="17">
                  <c:v>6095.7615354711497</c:v>
                </c:pt>
                <c:pt idx="18">
                  <c:v>19747.826791470405</c:v>
                </c:pt>
                <c:pt idx="19">
                  <c:v>-53851.484422316091</c:v>
                </c:pt>
                <c:pt idx="20">
                  <c:v>7477.6041074059467</c:v>
                </c:pt>
                <c:pt idx="21">
                  <c:v>11622.531611210086</c:v>
                </c:pt>
                <c:pt idx="22">
                  <c:v>281035.80759306462</c:v>
                </c:pt>
                <c:pt idx="23">
                  <c:v>134459.89263961877</c:v>
                </c:pt>
                <c:pt idx="24">
                  <c:v>-26677.53995876851</c:v>
                </c:pt>
                <c:pt idx="25">
                  <c:v>-10020.652034433468</c:v>
                </c:pt>
                <c:pt idx="26">
                  <c:v>1987478.0421855559</c:v>
                </c:pt>
                <c:pt idx="27">
                  <c:v>431902.46879899153</c:v>
                </c:pt>
                <c:pt idx="28">
                  <c:v>37116.039886726547</c:v>
                </c:pt>
                <c:pt idx="29">
                  <c:v>375503.04759040859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F4-4481-953E-D2749339FF1A}"/>
            </c:ext>
          </c:extLst>
        </c:ser>
        <c:ser>
          <c:idx val="2"/>
          <c:order val="2"/>
          <c:tx>
            <c:strRef>
              <c:f>Graphs!$D$2</c:f>
              <c:strCache>
                <c:ptCount val="1"/>
                <c:pt idx="0">
                  <c:v>Market Effect</c:v>
                </c:pt>
              </c:strCache>
            </c:strRef>
          </c:tx>
          <c:invertIfNegative val="0"/>
          <c:cat>
            <c:strRef>
              <c:f>Graphs!$A$3:$A$32</c:f>
              <c:strCache>
                <c:ptCount val="30"/>
                <c:pt idx="0">
                  <c:v>Live Animals</c:v>
                </c:pt>
                <c:pt idx="1">
                  <c:v>Animal Products</c:v>
                </c:pt>
                <c:pt idx="2">
                  <c:v>Vegetals, Cereals &amp; Fruits</c:v>
                </c:pt>
                <c:pt idx="3">
                  <c:v>Fats &amp; Saturated</c:v>
                </c:pt>
                <c:pt idx="4">
                  <c:v>Prepared &amp; Preserved Products</c:v>
                </c:pt>
                <c:pt idx="5">
                  <c:v>Bottled or Canned Products</c:v>
                </c:pt>
                <c:pt idx="6">
                  <c:v>Ores &amp; Metals</c:v>
                </c:pt>
                <c:pt idx="7">
                  <c:v>Mineral Fuels</c:v>
                </c:pt>
                <c:pt idx="8">
                  <c:v>Chemical compounds</c:v>
                </c:pt>
                <c:pt idx="9">
                  <c:v>Medical &amp; pharmaceutical</c:v>
                </c:pt>
                <c:pt idx="10">
                  <c:v>Beauty &amp; Make-Up</c:v>
                </c:pt>
                <c:pt idx="11">
                  <c:v>Waxes &amp; Albumin</c:v>
                </c:pt>
                <c:pt idx="12">
                  <c:v>Chemical industry products</c:v>
                </c:pt>
                <c:pt idx="13">
                  <c:v>Rubber &amp; Plastic</c:v>
                </c:pt>
                <c:pt idx="14">
                  <c:v>Leather &amp; Fur</c:v>
                </c:pt>
                <c:pt idx="15">
                  <c:v>Wood</c:v>
                </c:pt>
                <c:pt idx="16">
                  <c:v>Cork &amp; Paper</c:v>
                </c:pt>
                <c:pt idx="17">
                  <c:v>Fabrics &amp; Fibers</c:v>
                </c:pt>
                <c:pt idx="18">
                  <c:v>Textile</c:v>
                </c:pt>
                <c:pt idx="19">
                  <c:v>Clothing</c:v>
                </c:pt>
                <c:pt idx="20">
                  <c:v>Footwear</c:v>
                </c:pt>
                <c:pt idx="21">
                  <c:v>Stone</c:v>
                </c:pt>
                <c:pt idx="22">
                  <c:v>Precious Metals &amp; Stones</c:v>
                </c:pt>
                <c:pt idx="23">
                  <c:v>Iron, steel &amp; copper</c:v>
                </c:pt>
                <c:pt idx="24">
                  <c:v>Nickel, aluminum, zinc &amp; tin</c:v>
                </c:pt>
                <c:pt idx="25">
                  <c:v>Tools</c:v>
                </c:pt>
                <c:pt idx="26">
                  <c:v>Machinery</c:v>
                </c:pt>
                <c:pt idx="27">
                  <c:v>Automobile</c:v>
                </c:pt>
                <c:pt idx="28">
                  <c:v>Laboratory equipment</c:v>
                </c:pt>
                <c:pt idx="29">
                  <c:v>Other products</c:v>
                </c:pt>
              </c:strCache>
            </c:strRef>
          </c:cat>
          <c:val>
            <c:numRef>
              <c:f>Graphs!$D$3:$D$32</c:f>
              <c:numCache>
                <c:formatCode>General</c:formatCode>
                <c:ptCount val="30"/>
                <c:pt idx="0">
                  <c:v>-29458.348946517392</c:v>
                </c:pt>
                <c:pt idx="1">
                  <c:v>-4435.7095568470095</c:v>
                </c:pt>
                <c:pt idx="2">
                  <c:v>21717.652315476389</c:v>
                </c:pt>
                <c:pt idx="3">
                  <c:v>-13391.888808045293</c:v>
                </c:pt>
                <c:pt idx="4">
                  <c:v>172689.01972133311</c:v>
                </c:pt>
                <c:pt idx="5">
                  <c:v>-17002.386237590294</c:v>
                </c:pt>
                <c:pt idx="6">
                  <c:v>-9118.6853240341698</c:v>
                </c:pt>
                <c:pt idx="7">
                  <c:v>157398.40027141481</c:v>
                </c:pt>
                <c:pt idx="8">
                  <c:v>47158.385070685414</c:v>
                </c:pt>
                <c:pt idx="9">
                  <c:v>5664.9764069800995</c:v>
                </c:pt>
                <c:pt idx="10">
                  <c:v>21540.453586213145</c:v>
                </c:pt>
                <c:pt idx="11">
                  <c:v>5656.3613637946091</c:v>
                </c:pt>
                <c:pt idx="12">
                  <c:v>479095.13050082762</c:v>
                </c:pt>
                <c:pt idx="13">
                  <c:v>112576.7771960964</c:v>
                </c:pt>
                <c:pt idx="14">
                  <c:v>-10819.565936454876</c:v>
                </c:pt>
                <c:pt idx="15">
                  <c:v>111271.454178956</c:v>
                </c:pt>
                <c:pt idx="16">
                  <c:v>24606.253768511666</c:v>
                </c:pt>
                <c:pt idx="17">
                  <c:v>-8795.1629445031431</c:v>
                </c:pt>
                <c:pt idx="18">
                  <c:v>-6039.3084062506514</c:v>
                </c:pt>
                <c:pt idx="19">
                  <c:v>-93776.43513338163</c:v>
                </c:pt>
                <c:pt idx="20">
                  <c:v>151727.97535364196</c:v>
                </c:pt>
                <c:pt idx="21">
                  <c:v>18393.889539458614</c:v>
                </c:pt>
                <c:pt idx="22">
                  <c:v>155918.73883145174</c:v>
                </c:pt>
                <c:pt idx="23">
                  <c:v>162740.52570339595</c:v>
                </c:pt>
                <c:pt idx="24">
                  <c:v>55207.227586563691</c:v>
                </c:pt>
                <c:pt idx="25">
                  <c:v>3726.7385314640887</c:v>
                </c:pt>
                <c:pt idx="26">
                  <c:v>824076.28279352689</c:v>
                </c:pt>
                <c:pt idx="27">
                  <c:v>3137262.5165092517</c:v>
                </c:pt>
                <c:pt idx="28">
                  <c:v>33537.874214315947</c:v>
                </c:pt>
                <c:pt idx="29">
                  <c:v>62239.638140854186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F4-4481-953E-D2749339FF1A}"/>
            </c:ext>
          </c:extLst>
        </c:ser>
        <c:ser>
          <c:idx val="3"/>
          <c:order val="3"/>
          <c:tx>
            <c:strRef>
              <c:f>Graphs!$E$2</c:f>
              <c:strCache>
                <c:ptCount val="1"/>
                <c:pt idx="0">
                  <c:v>Competitiveness Effect</c:v>
                </c:pt>
              </c:strCache>
            </c:strRef>
          </c:tx>
          <c:invertIfNegative val="0"/>
          <c:cat>
            <c:strRef>
              <c:f>Graphs!$A$3:$A$32</c:f>
              <c:strCache>
                <c:ptCount val="30"/>
                <c:pt idx="0">
                  <c:v>Live Animals</c:v>
                </c:pt>
                <c:pt idx="1">
                  <c:v>Animal Products</c:v>
                </c:pt>
                <c:pt idx="2">
                  <c:v>Vegetals, Cereals &amp; Fruits</c:v>
                </c:pt>
                <c:pt idx="3">
                  <c:v>Fats &amp; Saturated</c:v>
                </c:pt>
                <c:pt idx="4">
                  <c:v>Prepared &amp; Preserved Products</c:v>
                </c:pt>
                <c:pt idx="5">
                  <c:v>Bottled or Canned Products</c:v>
                </c:pt>
                <c:pt idx="6">
                  <c:v>Ores &amp; Metals</c:v>
                </c:pt>
                <c:pt idx="7">
                  <c:v>Mineral Fuels</c:v>
                </c:pt>
                <c:pt idx="8">
                  <c:v>Chemical compounds</c:v>
                </c:pt>
                <c:pt idx="9">
                  <c:v>Medical &amp; pharmaceutical</c:v>
                </c:pt>
                <c:pt idx="10">
                  <c:v>Beauty &amp; Make-Up</c:v>
                </c:pt>
                <c:pt idx="11">
                  <c:v>Waxes &amp; Albumin</c:v>
                </c:pt>
                <c:pt idx="12">
                  <c:v>Chemical industry products</c:v>
                </c:pt>
                <c:pt idx="13">
                  <c:v>Rubber &amp; Plastic</c:v>
                </c:pt>
                <c:pt idx="14">
                  <c:v>Leather &amp; Fur</c:v>
                </c:pt>
                <c:pt idx="15">
                  <c:v>Wood</c:v>
                </c:pt>
                <c:pt idx="16">
                  <c:v>Cork &amp; Paper</c:v>
                </c:pt>
                <c:pt idx="17">
                  <c:v>Fabrics &amp; Fibers</c:v>
                </c:pt>
                <c:pt idx="18">
                  <c:v>Textile</c:v>
                </c:pt>
                <c:pt idx="19">
                  <c:v>Clothing</c:v>
                </c:pt>
                <c:pt idx="20">
                  <c:v>Footwear</c:v>
                </c:pt>
                <c:pt idx="21">
                  <c:v>Stone</c:v>
                </c:pt>
                <c:pt idx="22">
                  <c:v>Precious Metals &amp; Stones</c:v>
                </c:pt>
                <c:pt idx="23">
                  <c:v>Iron, steel &amp; copper</c:v>
                </c:pt>
                <c:pt idx="24">
                  <c:v>Nickel, aluminum, zinc &amp; tin</c:v>
                </c:pt>
                <c:pt idx="25">
                  <c:v>Tools</c:v>
                </c:pt>
                <c:pt idx="26">
                  <c:v>Machinery</c:v>
                </c:pt>
                <c:pt idx="27">
                  <c:v>Automobile</c:v>
                </c:pt>
                <c:pt idx="28">
                  <c:v>Laboratory equipment</c:v>
                </c:pt>
                <c:pt idx="29">
                  <c:v>Other products</c:v>
                </c:pt>
              </c:strCache>
            </c:strRef>
          </c:cat>
          <c:val>
            <c:numRef>
              <c:f>Graphs!$E$3:$E$32</c:f>
              <c:numCache>
                <c:formatCode>General</c:formatCode>
                <c:ptCount val="30"/>
                <c:pt idx="0">
                  <c:v>2121960.0916597457</c:v>
                </c:pt>
                <c:pt idx="1">
                  <c:v>845325.1178850854</c:v>
                </c:pt>
                <c:pt idx="2">
                  <c:v>1274638.5135661843</c:v>
                </c:pt>
                <c:pt idx="3">
                  <c:v>511649.77821975225</c:v>
                </c:pt>
                <c:pt idx="4">
                  <c:v>1736566.5781474588</c:v>
                </c:pt>
                <c:pt idx="5">
                  <c:v>1831739.6834599073</c:v>
                </c:pt>
                <c:pt idx="6">
                  <c:v>-13645.225542189548</c:v>
                </c:pt>
                <c:pt idx="7">
                  <c:v>-17298.22458042132</c:v>
                </c:pt>
                <c:pt idx="8">
                  <c:v>140572.3783574625</c:v>
                </c:pt>
                <c:pt idx="9">
                  <c:v>1074401.4546226996</c:v>
                </c:pt>
                <c:pt idx="10">
                  <c:v>1359362.4244202436</c:v>
                </c:pt>
                <c:pt idx="11">
                  <c:v>263249.72253846528</c:v>
                </c:pt>
                <c:pt idx="12">
                  <c:v>75873.435061515265</c:v>
                </c:pt>
                <c:pt idx="13">
                  <c:v>4608731.5815501697</c:v>
                </c:pt>
                <c:pt idx="14">
                  <c:v>-43070.213859757408</c:v>
                </c:pt>
                <c:pt idx="15">
                  <c:v>730022.24179417151</c:v>
                </c:pt>
                <c:pt idx="16">
                  <c:v>1591944.7919590201</c:v>
                </c:pt>
                <c:pt idx="17">
                  <c:v>130571.00685299667</c:v>
                </c:pt>
                <c:pt idx="18">
                  <c:v>175758.36034962081</c:v>
                </c:pt>
                <c:pt idx="19">
                  <c:v>-644647.23907155287</c:v>
                </c:pt>
                <c:pt idx="20">
                  <c:v>-124376.61193603539</c:v>
                </c:pt>
                <c:pt idx="21">
                  <c:v>875195.20860807889</c:v>
                </c:pt>
                <c:pt idx="22">
                  <c:v>11744.581586418482</c:v>
                </c:pt>
                <c:pt idx="23">
                  <c:v>1790835.2570762911</c:v>
                </c:pt>
                <c:pt idx="24">
                  <c:v>643595.51720189641</c:v>
                </c:pt>
                <c:pt idx="25">
                  <c:v>730523.24830194248</c:v>
                </c:pt>
                <c:pt idx="26">
                  <c:v>10558324.917973114</c:v>
                </c:pt>
                <c:pt idx="27">
                  <c:v>2923402.9980307641</c:v>
                </c:pt>
                <c:pt idx="28">
                  <c:v>624261.54018026229</c:v>
                </c:pt>
                <c:pt idx="29">
                  <c:v>2521154.6416048682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F4-4481-953E-D2749339F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26852480"/>
        <c:axId val="129697280"/>
      </c:barChart>
      <c:lineChart>
        <c:grouping val="standard"/>
        <c:varyColors val="0"/>
        <c:ser>
          <c:idx val="4"/>
          <c:order val="4"/>
          <c:tx>
            <c:v>Total Effect</c:v>
          </c:tx>
          <c:spPr>
            <a:ln>
              <a:solidFill>
                <a:schemeClr val="tx1"/>
              </a:solidFill>
            </a:ln>
          </c:spPr>
          <c:marker>
            <c:symbol val="star"/>
            <c:size val="5"/>
            <c:spPr>
              <a:ln>
                <a:solidFill>
                  <a:schemeClr val="tx1"/>
                </a:solidFill>
              </a:ln>
            </c:spPr>
          </c:marker>
          <c:cat>
            <c:strRef>
              <c:f>Graphs!$G$3:$G$32</c:f>
              <c:strCache>
                <c:ptCount val="30"/>
                <c:pt idx="0">
                  <c:v>Group 1</c:v>
                </c:pt>
                <c:pt idx="1">
                  <c:v>Group 2</c:v>
                </c:pt>
                <c:pt idx="2">
                  <c:v>Group 3</c:v>
                </c:pt>
                <c:pt idx="3">
                  <c:v>Group 4</c:v>
                </c:pt>
                <c:pt idx="4">
                  <c:v>Group 5</c:v>
                </c:pt>
                <c:pt idx="5">
                  <c:v>Group 6</c:v>
                </c:pt>
                <c:pt idx="6">
                  <c:v>Group 7</c:v>
                </c:pt>
                <c:pt idx="7">
                  <c:v>Group 8</c:v>
                </c:pt>
                <c:pt idx="8">
                  <c:v>Group 9</c:v>
                </c:pt>
                <c:pt idx="9">
                  <c:v>Group 10</c:v>
                </c:pt>
                <c:pt idx="10">
                  <c:v>Group 11</c:v>
                </c:pt>
                <c:pt idx="11">
                  <c:v>Group 12 </c:v>
                </c:pt>
                <c:pt idx="12">
                  <c:v>Group 13</c:v>
                </c:pt>
                <c:pt idx="13">
                  <c:v>Group 14</c:v>
                </c:pt>
                <c:pt idx="14">
                  <c:v>Group 15</c:v>
                </c:pt>
                <c:pt idx="15">
                  <c:v>Group 16</c:v>
                </c:pt>
                <c:pt idx="16">
                  <c:v>Group 17</c:v>
                </c:pt>
                <c:pt idx="17">
                  <c:v>Group 18</c:v>
                </c:pt>
                <c:pt idx="18">
                  <c:v>Group 19</c:v>
                </c:pt>
                <c:pt idx="19">
                  <c:v>Group 20</c:v>
                </c:pt>
                <c:pt idx="20">
                  <c:v>Group 21</c:v>
                </c:pt>
                <c:pt idx="21">
                  <c:v>Group 22</c:v>
                </c:pt>
                <c:pt idx="22">
                  <c:v>Group 23</c:v>
                </c:pt>
                <c:pt idx="23">
                  <c:v>Group 24</c:v>
                </c:pt>
                <c:pt idx="24">
                  <c:v>Group 25</c:v>
                </c:pt>
                <c:pt idx="25">
                  <c:v>Group 26</c:v>
                </c:pt>
                <c:pt idx="26">
                  <c:v>Group 27</c:v>
                </c:pt>
                <c:pt idx="27">
                  <c:v>Group 28</c:v>
                </c:pt>
                <c:pt idx="28">
                  <c:v>Group 29</c:v>
                </c:pt>
                <c:pt idx="29">
                  <c:v>Group 30</c:v>
                </c:pt>
              </c:strCache>
            </c:strRef>
          </c:cat>
          <c:val>
            <c:numRef>
              <c:f>Graphs!$H$3:$H$32</c:f>
              <c:numCache>
                <c:formatCode>General</c:formatCode>
                <c:ptCount val="30"/>
                <c:pt idx="0">
                  <c:v>2268615.21</c:v>
                </c:pt>
                <c:pt idx="1">
                  <c:v>908781.75000000012</c:v>
                </c:pt>
                <c:pt idx="2">
                  <c:v>1722552.0300000005</c:v>
                </c:pt>
                <c:pt idx="3">
                  <c:v>532036.99000000011</c:v>
                </c:pt>
                <c:pt idx="4">
                  <c:v>2317256.4500000007</c:v>
                </c:pt>
                <c:pt idx="5">
                  <c:v>1851447.81</c:v>
                </c:pt>
                <c:pt idx="6">
                  <c:v>2394.4299999999785</c:v>
                </c:pt>
                <c:pt idx="7">
                  <c:v>2289099.3899999997</c:v>
                </c:pt>
                <c:pt idx="8">
                  <c:v>580917.12000000034</c:v>
                </c:pt>
                <c:pt idx="9">
                  <c:v>1287414.1900000011</c:v>
                </c:pt>
                <c:pt idx="10">
                  <c:v>1473207.8400000003</c:v>
                </c:pt>
                <c:pt idx="11">
                  <c:v>314466.07000000007</c:v>
                </c:pt>
                <c:pt idx="12">
                  <c:v>581481.89000000025</c:v>
                </c:pt>
                <c:pt idx="13">
                  <c:v>5502030.7800000003</c:v>
                </c:pt>
                <c:pt idx="14">
                  <c:v>-16178.870000000003</c:v>
                </c:pt>
                <c:pt idx="15">
                  <c:v>1068824.4300000002</c:v>
                </c:pt>
                <c:pt idx="16">
                  <c:v>1572901.5</c:v>
                </c:pt>
                <c:pt idx="17">
                  <c:v>46772.42</c:v>
                </c:pt>
                <c:pt idx="18">
                  <c:v>179462.69999999995</c:v>
                </c:pt>
                <c:pt idx="19">
                  <c:v>121245.67000000106</c:v>
                </c:pt>
                <c:pt idx="20">
                  <c:v>129591.55999999998</c:v>
                </c:pt>
                <c:pt idx="21">
                  <c:v>1019730.9600000024</c:v>
                </c:pt>
                <c:pt idx="22">
                  <c:v>691747.92999999889</c:v>
                </c:pt>
                <c:pt idx="23">
                  <c:v>3907429.9500000007</c:v>
                </c:pt>
                <c:pt idx="24">
                  <c:v>938813.33000000205</c:v>
                </c:pt>
                <c:pt idx="25">
                  <c:v>798167.79999999679</c:v>
                </c:pt>
                <c:pt idx="26">
                  <c:v>14503460.170000022</c:v>
                </c:pt>
                <c:pt idx="27">
                  <c:v>7825311.0900000008</c:v>
                </c:pt>
                <c:pt idx="28">
                  <c:v>764548.05000000144</c:v>
                </c:pt>
                <c:pt idx="29">
                  <c:v>3553256.120000001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BF4-4481-953E-D2749339F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852480"/>
        <c:axId val="129697280"/>
      </c:lineChart>
      <c:catAx>
        <c:axId val="126852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pt-PT"/>
          </a:p>
        </c:txPr>
        <c:crossAx val="129697280"/>
        <c:crosses val="autoZero"/>
        <c:auto val="1"/>
        <c:lblAlgn val="ctr"/>
        <c:lblOffset val="100"/>
        <c:noMultiLvlLbl val="0"/>
      </c:catAx>
      <c:valAx>
        <c:axId val="129697280"/>
        <c:scaling>
          <c:orientation val="minMax"/>
          <c:min val="-30000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/>
            </a:pPr>
            <a:endParaRPr lang="pt-PT"/>
          </a:p>
        </c:txPr>
        <c:crossAx val="12685248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pt-P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94296592450393E-2"/>
          <c:y val="6.0916831940512707E-2"/>
          <c:w val="0.60697974169934832"/>
          <c:h val="0.840486355910072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DE-407E-AA21-46D9BA83A25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DE-407E-AA21-46D9BA83A253}"/>
              </c:ext>
            </c:extLst>
          </c:dPt>
          <c:dPt>
            <c:idx val="2"/>
            <c:bubble3D val="0"/>
            <c:spPr>
              <a:solidFill>
                <a:srgbClr val="FF434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DE-407E-AA21-46D9BA83A253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6DE-407E-AA21-46D9BA83A253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6DE-407E-AA21-46D9BA83A253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6DE-407E-AA21-46D9BA83A253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6DE-407E-AA21-46D9BA83A253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6DE-407E-AA21-46D9BA83A253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6DE-407E-AA21-46D9BA83A253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6DE-407E-AA21-46D9BA83A253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6DE-407E-AA21-46D9BA83A253}"/>
              </c:ext>
            </c:extLst>
          </c:dPt>
          <c:dPt>
            <c:idx val="11"/>
            <c:bubble3D val="0"/>
            <c:spPr>
              <a:solidFill>
                <a:srgbClr val="09AF0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96DE-407E-AA21-46D9BA83A253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96DE-407E-AA21-46D9BA83A253}"/>
              </c:ext>
            </c:extLst>
          </c:dPt>
          <c:dPt>
            <c:idx val="1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96DE-407E-AA21-46D9BA83A253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96DE-407E-AA21-46D9BA83A253}"/>
              </c:ext>
            </c:extLst>
          </c:dPt>
          <c:dPt>
            <c:idx val="15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96DE-407E-AA21-46D9BA83A2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pt-P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Folha1!$D$4:$D$19</c:f>
              <c:strCache>
                <c:ptCount val="16"/>
                <c:pt idx="0">
                  <c:v>Animais</c:v>
                </c:pt>
                <c:pt idx="1">
                  <c:v>Vegetais</c:v>
                </c:pt>
                <c:pt idx="2">
                  <c:v>Produtos alimentares</c:v>
                </c:pt>
                <c:pt idx="3">
                  <c:v>Minerais</c:v>
                </c:pt>
                <c:pt idx="4">
                  <c:v>Combustíveis</c:v>
                </c:pt>
                <c:pt idx="5">
                  <c:v>Químicos</c:v>
                </c:pt>
                <c:pt idx="6">
                  <c:v>Plástico e borracha</c:v>
                </c:pt>
                <c:pt idx="7">
                  <c:v>Couros e peles</c:v>
                </c:pt>
                <c:pt idx="8">
                  <c:v>Madeira</c:v>
                </c:pt>
                <c:pt idx="9">
                  <c:v>Têxteis e vestuário</c:v>
                </c:pt>
                <c:pt idx="10">
                  <c:v>Calçado</c:v>
                </c:pt>
                <c:pt idx="11">
                  <c:v>Pedra e vidro</c:v>
                </c:pt>
                <c:pt idx="12">
                  <c:v>Metais</c:v>
                </c:pt>
                <c:pt idx="13">
                  <c:v>Maquinaria e elétricos</c:v>
                </c:pt>
                <c:pt idx="14">
                  <c:v>Transporte</c:v>
                </c:pt>
                <c:pt idx="15">
                  <c:v>Produtos diversos</c:v>
                </c:pt>
              </c:strCache>
            </c:strRef>
          </c:cat>
          <c:val>
            <c:numRef>
              <c:f>Folha1!$F$4:$F$19</c:f>
              <c:numCache>
                <c:formatCode>0%</c:formatCode>
                <c:ptCount val="16"/>
                <c:pt idx="0">
                  <c:v>1.1849776026564136E-2</c:v>
                </c:pt>
                <c:pt idx="1">
                  <c:v>6.7257485202771597E-2</c:v>
                </c:pt>
                <c:pt idx="2">
                  <c:v>3.3112865397211616E-2</c:v>
                </c:pt>
                <c:pt idx="3">
                  <c:v>1.1199335486108582E-3</c:v>
                </c:pt>
                <c:pt idx="4">
                  <c:v>1.4711164166161779E-2</c:v>
                </c:pt>
                <c:pt idx="5">
                  <c:v>8.5355218885216966E-2</c:v>
                </c:pt>
                <c:pt idx="6">
                  <c:v>4.4074639523322558E-2</c:v>
                </c:pt>
                <c:pt idx="7">
                  <c:v>1.0617219146435798E-2</c:v>
                </c:pt>
                <c:pt idx="8">
                  <c:v>1.3774867722492855E-2</c:v>
                </c:pt>
                <c:pt idx="9">
                  <c:v>8.7810913251138809E-2</c:v>
                </c:pt>
                <c:pt idx="10">
                  <c:v>5.1878839304224343E-2</c:v>
                </c:pt>
                <c:pt idx="11">
                  <c:v>2.30182197596779E-2</c:v>
                </c:pt>
                <c:pt idx="12">
                  <c:v>2.044569883783277E-2</c:v>
                </c:pt>
                <c:pt idx="13">
                  <c:v>0.41514589202692082</c:v>
                </c:pt>
                <c:pt idx="14">
                  <c:v>4.4812860962131891E-2</c:v>
                </c:pt>
                <c:pt idx="15">
                  <c:v>7.5014406239285264E-2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6DE-407E-AA21-46D9BA83A25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485305609899374"/>
          <c:y val="4.1726528370000258E-2"/>
          <c:w val="0.25610872143704355"/>
          <c:h val="0.909097271931917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ILawrence!$G$59</c:f>
              <c:strCache>
                <c:ptCount val="1"/>
                <c:pt idx="0">
                  <c:v>2007-2011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ILawrence!$C$60:$C$66</c:f>
              <c:strCache>
                <c:ptCount val="7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  <c:pt idx="6">
                  <c:v>ASEAN</c:v>
                </c:pt>
              </c:strCache>
            </c:strRef>
          </c:cat>
          <c:val>
            <c:numRef>
              <c:f>ILawrence!$G$60:$G$66</c:f>
              <c:numCache>
                <c:formatCode>General</c:formatCode>
                <c:ptCount val="7"/>
                <c:pt idx="0">
                  <c:v>0.18948899166720293</c:v>
                </c:pt>
                <c:pt idx="1">
                  <c:v>2.3979573919588767E-2</c:v>
                </c:pt>
                <c:pt idx="2">
                  <c:v>0.11584468779376599</c:v>
                </c:pt>
                <c:pt idx="3">
                  <c:v>0.1579406843725977</c:v>
                </c:pt>
                <c:pt idx="4">
                  <c:v>6.9904994588714506E-2</c:v>
                </c:pt>
                <c:pt idx="5">
                  <c:v>0.19685883359343737</c:v>
                </c:pt>
                <c:pt idx="6">
                  <c:v>7.5944567164102417E-2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9-4136-A06B-E2761CDE9A81}"/>
            </c:ext>
          </c:extLst>
        </c:ser>
        <c:ser>
          <c:idx val="6"/>
          <c:order val="1"/>
          <c:tx>
            <c:strRef>
              <c:f>ILawrence!$J$59</c:f>
              <c:strCache>
                <c:ptCount val="1"/>
                <c:pt idx="0">
                  <c:v>2012-2016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ILawrence!$C$60:$C$66</c:f>
              <c:strCache>
                <c:ptCount val="7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  <c:pt idx="6">
                  <c:v>ASEAN</c:v>
                </c:pt>
              </c:strCache>
            </c:strRef>
          </c:cat>
          <c:val>
            <c:numRef>
              <c:f>ILawrence!$J$60:$J$66</c:f>
              <c:numCache>
                <c:formatCode>General</c:formatCode>
                <c:ptCount val="7"/>
                <c:pt idx="0">
                  <c:v>9.9415102762652974E-2</c:v>
                </c:pt>
                <c:pt idx="1">
                  <c:v>7.959319142136545E-2</c:v>
                </c:pt>
                <c:pt idx="2">
                  <c:v>3.0822501149105407E-2</c:v>
                </c:pt>
                <c:pt idx="3">
                  <c:v>7.2588203426229986E-2</c:v>
                </c:pt>
                <c:pt idx="4">
                  <c:v>9.9721963568154159E-2</c:v>
                </c:pt>
                <c:pt idx="5">
                  <c:v>7.551966713249679E-2</c:v>
                </c:pt>
                <c:pt idx="6">
                  <c:v>9.3859658835406354E-2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59-4136-A06B-E2761CDE9A81}"/>
            </c:ext>
          </c:extLst>
        </c:ser>
        <c:ser>
          <c:idx val="0"/>
          <c:order val="2"/>
          <c:tx>
            <c:strRef>
              <c:f>ILawrence!$D$59</c:f>
              <c:strCache>
                <c:ptCount val="1"/>
                <c:pt idx="0">
                  <c:v>2007-2016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ILawrence!$C$60:$C$66</c:f>
              <c:strCache>
                <c:ptCount val="7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  <c:pt idx="6">
                  <c:v>ASEAN</c:v>
                </c:pt>
              </c:strCache>
            </c:strRef>
          </c:cat>
          <c:val>
            <c:numRef>
              <c:f>ILawrence!$D$60:$D$66</c:f>
              <c:numCache>
                <c:formatCode>General</c:formatCode>
                <c:ptCount val="7"/>
                <c:pt idx="0">
                  <c:v>0.25645795651764519</c:v>
                </c:pt>
                <c:pt idx="1">
                  <c:v>5.9966930675178658E-2</c:v>
                </c:pt>
                <c:pt idx="2">
                  <c:v>0.15306801482668539</c:v>
                </c:pt>
                <c:pt idx="3">
                  <c:v>0.17304193263807954</c:v>
                </c:pt>
                <c:pt idx="4">
                  <c:v>9.4420115427984036E-2</c:v>
                </c:pt>
                <c:pt idx="5">
                  <c:v>0.41260223999182555</c:v>
                </c:pt>
                <c:pt idx="6">
                  <c:v>7.0127142477308044E-2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59-4136-A06B-E2761CDE9A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37101368"/>
        <c:axId val="537102024"/>
        <c:extLst>
          <c:ext xmlns:c15="http://schemas.microsoft.com/office/drawing/2012/chart" uri="{02D57815-91ED-43cb-92C2-25804820EDAC}">
            <c15:filteredBarSeries>
              <c15:ser>
                <c:idx val="1"/>
                <c:order val="3"/>
                <c:tx>
                  <c:strRef>
                    <c:extLst>
                      <c:ext uri="{02D57815-91ED-43cb-92C2-25804820EDAC}">
                        <c15:formulaRef>
                          <c15:sqref>ILawrence!$E$59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2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ILawrence!$C$60:$C$66</c15:sqref>
                        </c15:formulaRef>
                      </c:ext>
                    </c:extLst>
                    <c:strCache>
                      <c:ptCount val="7"/>
                      <c:pt idx="0">
                        <c:v>Indonésia</c:v>
                      </c:pt>
                      <c:pt idx="1">
                        <c:v>Malásia</c:v>
                      </c:pt>
                      <c:pt idx="2">
                        <c:v>Filipinas</c:v>
                      </c:pt>
                      <c:pt idx="3">
                        <c:v>Singapura</c:v>
                      </c:pt>
                      <c:pt idx="4">
                        <c:v>Tailândia</c:v>
                      </c:pt>
                      <c:pt idx="5">
                        <c:v>Vietname</c:v>
                      </c:pt>
                      <c:pt idx="6">
                        <c:v>ASEAN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ILawrence!$E$60:$E$66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959-4136-A06B-E2761CDE9A81}"/>
                  </c:ext>
                </c:extLst>
              </c15:ser>
            </c15:filteredBarSeries>
            <c15:filteredBa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ILawrence!$F$59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ILawrence!$C$60:$C$66</c15:sqref>
                        </c15:formulaRef>
                      </c:ext>
                    </c:extLst>
                    <c:strCache>
                      <c:ptCount val="7"/>
                      <c:pt idx="0">
                        <c:v>Indonésia</c:v>
                      </c:pt>
                      <c:pt idx="1">
                        <c:v>Malásia</c:v>
                      </c:pt>
                      <c:pt idx="2">
                        <c:v>Filipinas</c:v>
                      </c:pt>
                      <c:pt idx="3">
                        <c:v>Singapura</c:v>
                      </c:pt>
                      <c:pt idx="4">
                        <c:v>Tailândia</c:v>
                      </c:pt>
                      <c:pt idx="5">
                        <c:v>Vietname</c:v>
                      </c:pt>
                      <c:pt idx="6">
                        <c:v>ASEAN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ILawrence!$F$60:$F$66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959-4136-A06B-E2761CDE9A81}"/>
                  </c:ext>
                </c:extLst>
              </c15:ser>
            </c15:filteredBarSeries>
            <c15:filteredBar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ILawrence!$H$59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5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5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ILawrence!$C$60:$C$66</c15:sqref>
                        </c15:formulaRef>
                      </c:ext>
                    </c:extLst>
                    <c:strCache>
                      <c:ptCount val="7"/>
                      <c:pt idx="0">
                        <c:v>Indonésia</c:v>
                      </c:pt>
                      <c:pt idx="1">
                        <c:v>Malásia</c:v>
                      </c:pt>
                      <c:pt idx="2">
                        <c:v>Filipinas</c:v>
                      </c:pt>
                      <c:pt idx="3">
                        <c:v>Singapura</c:v>
                      </c:pt>
                      <c:pt idx="4">
                        <c:v>Tailândia</c:v>
                      </c:pt>
                      <c:pt idx="5">
                        <c:v>Vietname</c:v>
                      </c:pt>
                      <c:pt idx="6">
                        <c:v>ASEAN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ILawrence!$H$60:$H$66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959-4136-A06B-E2761CDE9A81}"/>
                  </c:ext>
                </c:extLst>
              </c15:ser>
            </c15:filteredBarSeries>
            <c15:filteredBarSeries>
              <c15:ser>
                <c:idx val="5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ILawrence!$I$59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6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6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ILawrence!$C$60:$C$66</c15:sqref>
                        </c15:formulaRef>
                      </c:ext>
                    </c:extLst>
                    <c:strCache>
                      <c:ptCount val="7"/>
                      <c:pt idx="0">
                        <c:v>Indonésia</c:v>
                      </c:pt>
                      <c:pt idx="1">
                        <c:v>Malásia</c:v>
                      </c:pt>
                      <c:pt idx="2">
                        <c:v>Filipinas</c:v>
                      </c:pt>
                      <c:pt idx="3">
                        <c:v>Singapura</c:v>
                      </c:pt>
                      <c:pt idx="4">
                        <c:v>Tailândia</c:v>
                      </c:pt>
                      <c:pt idx="5">
                        <c:v>Vietname</c:v>
                      </c:pt>
                      <c:pt idx="6">
                        <c:v>ASEAN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ILawrence!$I$60:$I$66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959-4136-A06B-E2761CDE9A81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ILawrence!$K$59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lumMod val="60000"/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2">
                          <a:lumMod val="60000"/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2">
                          <a:lumMod val="60000"/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ILawrence!$C$60:$C$66</c15:sqref>
                        </c15:formulaRef>
                      </c:ext>
                    </c:extLst>
                    <c:strCache>
                      <c:ptCount val="7"/>
                      <c:pt idx="0">
                        <c:v>Indonésia</c:v>
                      </c:pt>
                      <c:pt idx="1">
                        <c:v>Malásia</c:v>
                      </c:pt>
                      <c:pt idx="2">
                        <c:v>Filipinas</c:v>
                      </c:pt>
                      <c:pt idx="3">
                        <c:v>Singapura</c:v>
                      </c:pt>
                      <c:pt idx="4">
                        <c:v>Tailândia</c:v>
                      </c:pt>
                      <c:pt idx="5">
                        <c:v>Vietname</c:v>
                      </c:pt>
                      <c:pt idx="6">
                        <c:v>ASEAN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ILawrence!$K$60:$K$66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959-4136-A06B-E2761CDE9A81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ILawrence!$L$59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lumMod val="60000"/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lumMod val="60000"/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60000"/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ILawrence!$C$60:$C$66</c15:sqref>
                        </c15:formulaRef>
                      </c:ext>
                    </c:extLst>
                    <c:strCache>
                      <c:ptCount val="7"/>
                      <c:pt idx="0">
                        <c:v>Indonésia</c:v>
                      </c:pt>
                      <c:pt idx="1">
                        <c:v>Malásia</c:v>
                      </c:pt>
                      <c:pt idx="2">
                        <c:v>Filipinas</c:v>
                      </c:pt>
                      <c:pt idx="3">
                        <c:v>Singapura</c:v>
                      </c:pt>
                      <c:pt idx="4">
                        <c:v>Tailândia</c:v>
                      </c:pt>
                      <c:pt idx="5">
                        <c:v>Vietname</c:v>
                      </c:pt>
                      <c:pt idx="6">
                        <c:v>ASEAN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ILawrence!$L$60:$L$66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959-4136-A06B-E2761CDE9A81}"/>
                  </c:ext>
                </c:extLst>
              </c15:ser>
            </c15:filteredBarSeries>
          </c:ext>
        </c:extLst>
      </c:barChart>
      <c:catAx>
        <c:axId val="53710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37102024"/>
        <c:crosses val="autoZero"/>
        <c:auto val="1"/>
        <c:lblAlgn val="ctr"/>
        <c:lblOffset val="100"/>
        <c:noMultiLvlLbl val="0"/>
      </c:catAx>
      <c:valAx>
        <c:axId val="537102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37101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94425727340972E-2"/>
          <c:y val="6.3224658906756201E-2"/>
          <c:w val="0.90417430347659256"/>
          <c:h val="0.7554637358949620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Folha3!$B$15</c:f>
              <c:strCache>
                <c:ptCount val="1"/>
                <c:pt idx="0">
                  <c:v>Efeito de Escala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Folha3!$C$13:$H$13</c:f>
              <c:strCache>
                <c:ptCount val="6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</c:strCache>
            </c:strRef>
          </c:cat>
          <c:val>
            <c:numRef>
              <c:f>Folha3!$C$15:$H$15</c:f>
              <c:numCache>
                <c:formatCode>0.00%</c:formatCode>
                <c:ptCount val="6"/>
                <c:pt idx="0">
                  <c:v>-0.15759999999999999</c:v>
                </c:pt>
                <c:pt idx="1">
                  <c:v>-0.21129999999999999</c:v>
                </c:pt>
                <c:pt idx="2">
                  <c:v>-6.9400000000000003E-2</c:v>
                </c:pt>
                <c:pt idx="3">
                  <c:v>-0.12809999999999999</c:v>
                </c:pt>
                <c:pt idx="4">
                  <c:v>-0.17649999999999999</c:v>
                </c:pt>
                <c:pt idx="5">
                  <c:v>-9.4299999999999995E-2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E8-4659-B42A-54E81F4BFF72}"/>
            </c:ext>
          </c:extLst>
        </c:ser>
        <c:ser>
          <c:idx val="2"/>
          <c:order val="2"/>
          <c:tx>
            <c:strRef>
              <c:f>Folha3!$B$16</c:f>
              <c:strCache>
                <c:ptCount val="1"/>
                <c:pt idx="0">
                  <c:v>Efeito de Produto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Folha3!$C$13:$H$13</c:f>
              <c:strCache>
                <c:ptCount val="6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</c:strCache>
            </c:strRef>
          </c:cat>
          <c:val>
            <c:numRef>
              <c:f>Folha3!$C$16:$H$16</c:f>
              <c:numCache>
                <c:formatCode>0.00%</c:formatCode>
                <c:ptCount val="6"/>
                <c:pt idx="0">
                  <c:v>9.6500000000000002E-2</c:v>
                </c:pt>
                <c:pt idx="1">
                  <c:v>0.1084</c:v>
                </c:pt>
                <c:pt idx="2">
                  <c:v>3.6400000000000002E-2</c:v>
                </c:pt>
                <c:pt idx="3">
                  <c:v>3.5299999999999998E-2</c:v>
                </c:pt>
                <c:pt idx="4">
                  <c:v>0.1129</c:v>
                </c:pt>
                <c:pt idx="5">
                  <c:v>0.1696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E8-4659-B42A-54E81F4BFF72}"/>
            </c:ext>
          </c:extLst>
        </c:ser>
        <c:ser>
          <c:idx val="3"/>
          <c:order val="3"/>
          <c:tx>
            <c:strRef>
              <c:f>Folha3!$B$17</c:f>
              <c:strCache>
                <c:ptCount val="1"/>
                <c:pt idx="0">
                  <c:v>Efeito de Mercado</c:v>
                </c:pt>
              </c:strCache>
            </c:strRef>
          </c:tx>
          <c:spPr>
            <a:solidFill>
              <a:srgbClr val="FF2929"/>
            </a:solidFill>
            <a:ln>
              <a:noFill/>
            </a:ln>
            <a:effectLst/>
          </c:spPr>
          <c:invertIfNegative val="0"/>
          <c:cat>
            <c:strRef>
              <c:f>Folha3!$C$13:$H$13</c:f>
              <c:strCache>
                <c:ptCount val="6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</c:strCache>
            </c:strRef>
          </c:cat>
          <c:val>
            <c:numRef>
              <c:f>Folha3!$C$17:$H$17</c:f>
              <c:numCache>
                <c:formatCode>0.00%</c:formatCode>
                <c:ptCount val="6"/>
                <c:pt idx="0">
                  <c:v>2.2599999999999999E-2</c:v>
                </c:pt>
                <c:pt idx="1">
                  <c:v>5.6599999999999998E-2</c:v>
                </c:pt>
                <c:pt idx="2">
                  <c:v>2.6200000000000001E-2</c:v>
                </c:pt>
                <c:pt idx="3">
                  <c:v>3.2899999999999999E-2</c:v>
                </c:pt>
                <c:pt idx="4">
                  <c:v>-8.9999999999999998E-4</c:v>
                </c:pt>
                <c:pt idx="5">
                  <c:v>1.32E-2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E8-4659-B42A-54E81F4BFF72}"/>
            </c:ext>
          </c:extLst>
        </c:ser>
        <c:ser>
          <c:idx val="4"/>
          <c:order val="4"/>
          <c:tx>
            <c:strRef>
              <c:f>Folha3!$B$18</c:f>
              <c:strCache>
                <c:ptCount val="1"/>
                <c:pt idx="0">
                  <c:v>Efeito de Competitividade</c:v>
                </c:pt>
              </c:strCache>
            </c:strRef>
          </c:tx>
          <c:spPr>
            <a:solidFill>
              <a:srgbClr val="F6C614"/>
            </a:solidFill>
            <a:ln w="25400">
              <a:noFill/>
            </a:ln>
            <a:effectLst/>
          </c:spPr>
          <c:invertIfNegative val="0"/>
          <c:cat>
            <c:strRef>
              <c:f>Folha3!$C$13:$H$13</c:f>
              <c:strCache>
                <c:ptCount val="6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</c:strCache>
            </c:strRef>
          </c:cat>
          <c:val>
            <c:numRef>
              <c:f>Folha3!$C$18:$H$18</c:f>
              <c:numCache>
                <c:formatCode>0.00%</c:formatCode>
                <c:ptCount val="6"/>
                <c:pt idx="0">
                  <c:v>-3.2099999999999997E-2</c:v>
                </c:pt>
                <c:pt idx="1">
                  <c:v>0.3785</c:v>
                </c:pt>
                <c:pt idx="2">
                  <c:v>1.9300000000000001E-2</c:v>
                </c:pt>
                <c:pt idx="3">
                  <c:v>0.20669999999999999</c:v>
                </c:pt>
                <c:pt idx="4">
                  <c:v>0.1323</c:v>
                </c:pt>
                <c:pt idx="5">
                  <c:v>2.3509000000000002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E8-4659-B42A-54E81F4BF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2003336"/>
        <c:axId val="362008256"/>
      </c:barChart>
      <c:lineChart>
        <c:grouping val="standard"/>
        <c:varyColors val="0"/>
        <c:ser>
          <c:idx val="0"/>
          <c:order val="0"/>
          <c:tx>
            <c:strRef>
              <c:f>Folha3!$B$14</c:f>
              <c:strCache>
                <c:ptCount val="1"/>
                <c:pt idx="0">
                  <c:v>Efeito Total</c:v>
                </c:pt>
              </c:strCache>
            </c:strRef>
          </c:tx>
          <c:spPr>
            <a:ln w="28575" cap="rnd">
              <a:solidFill>
                <a:srgbClr val="315363"/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rgbClr val="315363"/>
              </a:solidFill>
              <a:ln w="9525">
                <a:solidFill>
                  <a:srgbClr val="315363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strRef>
              <c:f>Folha3!$C$13:$H$13</c:f>
              <c:strCache>
                <c:ptCount val="6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</c:strCache>
            </c:strRef>
          </c:cat>
          <c:val>
            <c:numRef>
              <c:f>Folha3!$C$14:$H$14</c:f>
              <c:numCache>
                <c:formatCode>0.00%</c:formatCode>
                <c:ptCount val="6"/>
                <c:pt idx="0">
                  <c:v>-7.0599999999999996E-2</c:v>
                </c:pt>
                <c:pt idx="1">
                  <c:v>0.33210000000000001</c:v>
                </c:pt>
                <c:pt idx="2">
                  <c:v>1.2500000000000001E-2</c:v>
                </c:pt>
                <c:pt idx="3">
                  <c:v>0.14680000000000001</c:v>
                </c:pt>
                <c:pt idx="4">
                  <c:v>6.7699999999999996E-2</c:v>
                </c:pt>
                <c:pt idx="5">
                  <c:v>2.4394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4E8-4659-B42A-54E81F4BF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003336"/>
        <c:axId val="362008256"/>
      </c:lineChart>
      <c:catAx>
        <c:axId val="362003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62008256"/>
        <c:crosses val="autoZero"/>
        <c:auto val="1"/>
        <c:lblAlgn val="ctr"/>
        <c:lblOffset val="100"/>
        <c:noMultiLvlLbl val="0"/>
      </c:catAx>
      <c:valAx>
        <c:axId val="36200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62003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107922125993244"/>
          <c:w val="1"/>
          <c:h val="9.2664137144612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Folha1!$I$4</c:f>
              <c:strCache>
                <c:ptCount val="1"/>
                <c:pt idx="0">
                  <c:v>Efeito de Estrutura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Folha1!$J$1:$L$1</c:f>
              <c:strCache>
                <c:ptCount val="3"/>
                <c:pt idx="0">
                  <c:v>Fraco</c:v>
                </c:pt>
                <c:pt idx="1">
                  <c:v>Médio</c:v>
                </c:pt>
                <c:pt idx="2">
                  <c:v>Alto</c:v>
                </c:pt>
              </c:strCache>
            </c:strRef>
          </c:cat>
          <c:val>
            <c:numRef>
              <c:f>Folha1!$J$4:$L$4</c:f>
              <c:numCache>
                <c:formatCode>0.00%</c:formatCode>
                <c:ptCount val="3"/>
                <c:pt idx="0">
                  <c:v>0.1173</c:v>
                </c:pt>
                <c:pt idx="1">
                  <c:v>-9.8299999999999998E-2</c:v>
                </c:pt>
                <c:pt idx="2">
                  <c:v>-8.1500000000000003E-2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56-4CF2-A4DD-97C0C1FF5543}"/>
            </c:ext>
          </c:extLst>
        </c:ser>
        <c:ser>
          <c:idx val="3"/>
          <c:order val="3"/>
          <c:tx>
            <c:strRef>
              <c:f>Folha1!$I$5</c:f>
              <c:strCache>
                <c:ptCount val="1"/>
                <c:pt idx="0">
                  <c:v>Efeito de Competitividade</c:v>
                </c:pt>
              </c:strCache>
            </c:strRef>
          </c:tx>
          <c:spPr>
            <a:solidFill>
              <a:srgbClr val="F6C614"/>
            </a:solidFill>
            <a:ln>
              <a:noFill/>
            </a:ln>
            <a:effectLst/>
          </c:spPr>
          <c:invertIfNegative val="0"/>
          <c:cat>
            <c:strRef>
              <c:f>Folha1!$J$1:$L$1</c:f>
              <c:strCache>
                <c:ptCount val="3"/>
                <c:pt idx="0">
                  <c:v>Fraco</c:v>
                </c:pt>
                <c:pt idx="1">
                  <c:v>Médio</c:v>
                </c:pt>
                <c:pt idx="2">
                  <c:v>Alto</c:v>
                </c:pt>
              </c:strCache>
            </c:strRef>
          </c:cat>
          <c:val>
            <c:numRef>
              <c:f>Folha1!$J$5:$L$5</c:f>
              <c:numCache>
                <c:formatCode>0.00%</c:formatCode>
                <c:ptCount val="3"/>
                <c:pt idx="0">
                  <c:v>0.10249999999999999</c:v>
                </c:pt>
                <c:pt idx="1">
                  <c:v>0.30349999999999999</c:v>
                </c:pt>
                <c:pt idx="2">
                  <c:v>0.52780000000000005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56-4CF2-A4DD-97C0C1FF5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2003336"/>
        <c:axId val="362008256"/>
      </c:barChart>
      <c:lineChart>
        <c:grouping val="standard"/>
        <c:varyColors val="0"/>
        <c:ser>
          <c:idx val="1"/>
          <c:order val="1"/>
          <c:tx>
            <c:strRef>
              <c:f>Folha1!$I$3</c:f>
              <c:strCache>
                <c:ptCount val="1"/>
                <c:pt idx="0">
                  <c:v>Efeito Total</c:v>
                </c:pt>
              </c:strCache>
            </c:strRef>
          </c:tx>
          <c:spPr>
            <a:ln w="28575" cap="rnd">
              <a:solidFill>
                <a:srgbClr val="315363"/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rgbClr val="315363"/>
              </a:solidFill>
              <a:ln w="28575">
                <a:solidFill>
                  <a:srgbClr val="315363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strRef>
              <c:f>Folha1!$J$1:$L$1</c:f>
              <c:strCache>
                <c:ptCount val="3"/>
                <c:pt idx="0">
                  <c:v>Fraco</c:v>
                </c:pt>
                <c:pt idx="1">
                  <c:v>Médio</c:v>
                </c:pt>
                <c:pt idx="2">
                  <c:v>Alto</c:v>
                </c:pt>
              </c:strCache>
            </c:strRef>
          </c:cat>
          <c:val>
            <c:numRef>
              <c:f>Folha1!$J$3:$L$3</c:f>
              <c:numCache>
                <c:formatCode>0.00%</c:formatCode>
                <c:ptCount val="3"/>
                <c:pt idx="0">
                  <c:v>0.2198</c:v>
                </c:pt>
                <c:pt idx="1">
                  <c:v>0.2051</c:v>
                </c:pt>
                <c:pt idx="2">
                  <c:v>0.44629999999999997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256-4CF2-A4DD-97C0C1FF5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003336"/>
        <c:axId val="362008256"/>
      </c:lineChart>
      <c:scatterChart>
        <c:scatterStyle val="lineMarker"/>
        <c:varyColors val="0"/>
        <c:ser>
          <c:idx val="0"/>
          <c:order val="0"/>
          <c:tx>
            <c:strRef>
              <c:f>Folha1!$I$2</c:f>
              <c:strCache>
                <c:ptCount val="1"/>
                <c:pt idx="0">
                  <c:v>Variação da quota de mercado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Folha1!$J$1:$L$1</c:f>
              <c:strCache>
                <c:ptCount val="3"/>
                <c:pt idx="0">
                  <c:v>Fraco</c:v>
                </c:pt>
                <c:pt idx="1">
                  <c:v>Médio</c:v>
                </c:pt>
                <c:pt idx="2">
                  <c:v>Alto</c:v>
                </c:pt>
              </c:strCache>
            </c:strRef>
          </c:xVal>
          <c:yVal>
            <c:numRef>
              <c:f>Folha1!$J$2:$L$2</c:f>
              <c:numCache>
                <c:formatCode>0.00%</c:formatCode>
                <c:ptCount val="3"/>
                <c:pt idx="0">
                  <c:v>6.3E-3</c:v>
                </c:pt>
                <c:pt idx="1">
                  <c:v>3.0000000000000001E-3</c:v>
                </c:pt>
                <c:pt idx="2">
                  <c:v>1.6899999999999998E-2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256-4CF2-A4DD-97C0C1FF5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003336"/>
        <c:axId val="362008256"/>
      </c:scatterChart>
      <c:catAx>
        <c:axId val="362003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62008256"/>
        <c:crosses val="autoZero"/>
        <c:auto val="1"/>
        <c:lblAlgn val="ctr"/>
        <c:lblOffset val="100"/>
        <c:noMultiLvlLbl val="0"/>
      </c:catAx>
      <c:valAx>
        <c:axId val="36200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62003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'Folha1 (2)'!$I$4</c:f>
              <c:strCache>
                <c:ptCount val="1"/>
                <c:pt idx="0">
                  <c:v>Efeito de Estrutura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'Folha1 (2)'!$J$1:$N$1</c:f>
              <c:strCache>
                <c:ptCount val="5"/>
                <c:pt idx="0">
                  <c:v>Recursos Naturais</c:v>
                </c:pt>
                <c:pt idx="1">
                  <c:v>Custos de Trabalho</c:v>
                </c:pt>
                <c:pt idx="2">
                  <c:v>Economias de Escala</c:v>
                </c:pt>
                <c:pt idx="3">
                  <c:v>Diferen. do Produto</c:v>
                </c:pt>
                <c:pt idx="4">
                  <c:v>I&amp;D</c:v>
                </c:pt>
              </c:strCache>
            </c:strRef>
          </c:cat>
          <c:val>
            <c:numRef>
              <c:f>'Folha1 (2)'!$J$4:$N$4</c:f>
              <c:numCache>
                <c:formatCode>0.00%</c:formatCode>
                <c:ptCount val="5"/>
                <c:pt idx="0">
                  <c:v>7.9899999999999999E-2</c:v>
                </c:pt>
                <c:pt idx="1">
                  <c:v>0.13950000000000001</c:v>
                </c:pt>
                <c:pt idx="2">
                  <c:v>-8.6199999999999999E-2</c:v>
                </c:pt>
                <c:pt idx="3">
                  <c:v>7.7700000000000005E-2</c:v>
                </c:pt>
                <c:pt idx="4">
                  <c:v>-0.11459999999999999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C-46C3-AF87-FD647D0B90E1}"/>
            </c:ext>
          </c:extLst>
        </c:ser>
        <c:ser>
          <c:idx val="3"/>
          <c:order val="3"/>
          <c:tx>
            <c:strRef>
              <c:f>'Folha1 (2)'!$I$5</c:f>
              <c:strCache>
                <c:ptCount val="1"/>
                <c:pt idx="0">
                  <c:v>Efeito de Competitividade</c:v>
                </c:pt>
              </c:strCache>
            </c:strRef>
          </c:tx>
          <c:spPr>
            <a:solidFill>
              <a:srgbClr val="F6C614"/>
            </a:solidFill>
            <a:ln>
              <a:noFill/>
            </a:ln>
            <a:effectLst/>
          </c:spPr>
          <c:invertIfNegative val="0"/>
          <c:cat>
            <c:strRef>
              <c:f>'Folha1 (2)'!$J$1:$N$1</c:f>
              <c:strCache>
                <c:ptCount val="5"/>
                <c:pt idx="0">
                  <c:v>Recursos Naturais</c:v>
                </c:pt>
                <c:pt idx="1">
                  <c:v>Custos de Trabalho</c:v>
                </c:pt>
                <c:pt idx="2">
                  <c:v>Economias de Escala</c:v>
                </c:pt>
                <c:pt idx="3">
                  <c:v>Diferen. do Produto</c:v>
                </c:pt>
                <c:pt idx="4">
                  <c:v>I&amp;D</c:v>
                </c:pt>
              </c:strCache>
            </c:strRef>
          </c:cat>
          <c:val>
            <c:numRef>
              <c:f>'Folha1 (2)'!$J$5:$N$5</c:f>
              <c:numCache>
                <c:formatCode>0.00%</c:formatCode>
                <c:ptCount val="5"/>
                <c:pt idx="0">
                  <c:v>2.8199999999999999E-2</c:v>
                </c:pt>
                <c:pt idx="1">
                  <c:v>0.1095</c:v>
                </c:pt>
                <c:pt idx="2">
                  <c:v>0.4531</c:v>
                </c:pt>
                <c:pt idx="3">
                  <c:v>0.34860000000000002</c:v>
                </c:pt>
                <c:pt idx="4">
                  <c:v>0.53849999999999998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3C-46C3-AF87-FD647D0B9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2003336"/>
        <c:axId val="362008256"/>
      </c:barChart>
      <c:lineChart>
        <c:grouping val="standard"/>
        <c:varyColors val="0"/>
        <c:ser>
          <c:idx val="1"/>
          <c:order val="1"/>
          <c:tx>
            <c:strRef>
              <c:f>'Folha1 (2)'!$I$3</c:f>
              <c:strCache>
                <c:ptCount val="1"/>
                <c:pt idx="0">
                  <c:v>Efeito Total</c:v>
                </c:pt>
              </c:strCache>
            </c:strRef>
          </c:tx>
          <c:spPr>
            <a:ln w="28575" cap="rnd">
              <a:solidFill>
                <a:srgbClr val="315363"/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rgbClr val="315363"/>
              </a:solidFill>
              <a:ln w="9525">
                <a:solidFill>
                  <a:srgbClr val="315363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strRef>
              <c:f>'Folha1 (2)'!$J$1:$N$1</c:f>
              <c:strCache>
                <c:ptCount val="5"/>
                <c:pt idx="0">
                  <c:v>Recursos Naturais</c:v>
                </c:pt>
                <c:pt idx="1">
                  <c:v>Custos de Trabalho</c:v>
                </c:pt>
                <c:pt idx="2">
                  <c:v>Economias de Escala</c:v>
                </c:pt>
                <c:pt idx="3">
                  <c:v>Diferen. do Produto</c:v>
                </c:pt>
                <c:pt idx="4">
                  <c:v>I&amp;D</c:v>
                </c:pt>
              </c:strCache>
            </c:strRef>
          </c:cat>
          <c:val>
            <c:numRef>
              <c:f>'Folha1 (2)'!$J$3:$N$3</c:f>
              <c:numCache>
                <c:formatCode>0.00%</c:formatCode>
                <c:ptCount val="5"/>
                <c:pt idx="0">
                  <c:v>0.1081</c:v>
                </c:pt>
                <c:pt idx="1">
                  <c:v>0.249</c:v>
                </c:pt>
                <c:pt idx="2">
                  <c:v>0.3669</c:v>
                </c:pt>
                <c:pt idx="3">
                  <c:v>0.4264</c:v>
                </c:pt>
                <c:pt idx="4">
                  <c:v>0.4239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13C-46C3-AF87-FD647D0B9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003336"/>
        <c:axId val="362008256"/>
      </c:lineChart>
      <c:scatterChart>
        <c:scatterStyle val="lineMarker"/>
        <c:varyColors val="0"/>
        <c:ser>
          <c:idx val="0"/>
          <c:order val="0"/>
          <c:tx>
            <c:strRef>
              <c:f>'Folha1 (2)'!$I$2</c:f>
              <c:strCache>
                <c:ptCount val="1"/>
                <c:pt idx="0">
                  <c:v>Variação da quota de mercado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5"/>
            <c:spPr>
              <a:noFill/>
              <a:ln w="9525">
                <a:solidFill>
                  <a:srgbClr val="40404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'Folha1 (2)'!$J$1:$N$1</c:f>
              <c:strCache>
                <c:ptCount val="5"/>
                <c:pt idx="0">
                  <c:v>Recursos Naturais</c:v>
                </c:pt>
                <c:pt idx="1">
                  <c:v>Custos de Trabalho</c:v>
                </c:pt>
                <c:pt idx="2">
                  <c:v>Economias de Escala</c:v>
                </c:pt>
                <c:pt idx="3">
                  <c:v>Diferen. do Produto</c:v>
                </c:pt>
                <c:pt idx="4">
                  <c:v>I&amp;D</c:v>
                </c:pt>
              </c:strCache>
            </c:strRef>
          </c:xVal>
          <c:yVal>
            <c:numRef>
              <c:f>'Folha1 (2)'!$J$2:$N$2</c:f>
              <c:numCache>
                <c:formatCode>0.00%</c:formatCode>
                <c:ptCount val="5"/>
                <c:pt idx="0">
                  <c:v>3.3E-3</c:v>
                </c:pt>
                <c:pt idx="1">
                  <c:v>8.8000000000000005E-3</c:v>
                </c:pt>
                <c:pt idx="2">
                  <c:v>3.2000000000000002E-3</c:v>
                </c:pt>
                <c:pt idx="3">
                  <c:v>6.1999999999999998E-3</c:v>
                </c:pt>
                <c:pt idx="4">
                  <c:v>1.9300000000000001E-2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13C-46C3-AF87-FD647D0B9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003336"/>
        <c:axId val="362008256"/>
      </c:scatterChart>
      <c:catAx>
        <c:axId val="362003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62008256"/>
        <c:crosses val="autoZero"/>
        <c:auto val="1"/>
        <c:lblAlgn val="ctr"/>
        <c:lblOffset val="100"/>
        <c:noMultiLvlLbl val="0"/>
      </c:catAx>
      <c:valAx>
        <c:axId val="36200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62003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39803058172581"/>
          <c:y val="5.5114543320078653E-2"/>
          <c:w val="0.49194408230213382"/>
          <c:h val="0.87997642361129758"/>
        </c:manualLayout>
      </c:layout>
      <c:radarChart>
        <c:radarStyle val="marker"/>
        <c:varyColors val="0"/>
        <c:ser>
          <c:idx val="0"/>
          <c:order val="0"/>
          <c:tx>
            <c:strRef>
              <c:f>Folha4!$E$5</c:f>
              <c:strCache>
                <c:ptCount val="1"/>
                <c:pt idx="0">
                  <c:v>IOG &lt;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Folha4!$F$4:$K$4</c:f>
              <c:strCache>
                <c:ptCount val="6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</c:strCache>
            </c:strRef>
          </c:cat>
          <c:val>
            <c:numRef>
              <c:f>Folha4!$F$5:$K$5</c:f>
              <c:numCache>
                <c:formatCode>General</c:formatCode>
                <c:ptCount val="6"/>
                <c:pt idx="0">
                  <c:v>61</c:v>
                </c:pt>
                <c:pt idx="1">
                  <c:v>66</c:v>
                </c:pt>
                <c:pt idx="2">
                  <c:v>65</c:v>
                </c:pt>
                <c:pt idx="3">
                  <c:v>67</c:v>
                </c:pt>
                <c:pt idx="4">
                  <c:v>68</c:v>
                </c:pt>
                <c:pt idx="5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65-4962-9F7A-66FA0F2DE4F3}"/>
            </c:ext>
          </c:extLst>
        </c:ser>
        <c:ser>
          <c:idx val="1"/>
          <c:order val="1"/>
          <c:tx>
            <c:strRef>
              <c:f>Folha4!$E$6</c:f>
              <c:strCache>
                <c:ptCount val="1"/>
                <c:pt idx="0">
                  <c:v>ICC &gt;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Folha4!$F$4:$K$4</c:f>
              <c:strCache>
                <c:ptCount val="6"/>
                <c:pt idx="0">
                  <c:v>Indonésia</c:v>
                </c:pt>
                <c:pt idx="1">
                  <c:v>Malásia</c:v>
                </c:pt>
                <c:pt idx="2">
                  <c:v>Filipinas</c:v>
                </c:pt>
                <c:pt idx="3">
                  <c:v>Singapura</c:v>
                </c:pt>
                <c:pt idx="4">
                  <c:v>Tailândia</c:v>
                </c:pt>
                <c:pt idx="5">
                  <c:v>Vietname</c:v>
                </c:pt>
              </c:strCache>
            </c:strRef>
          </c:cat>
          <c:val>
            <c:numRef>
              <c:f>Folha4!$F$6:$K$6</c:f>
              <c:numCache>
                <c:formatCode>General</c:formatCode>
                <c:ptCount val="6"/>
                <c:pt idx="0">
                  <c:v>21</c:v>
                </c:pt>
                <c:pt idx="1">
                  <c:v>16</c:v>
                </c:pt>
                <c:pt idx="2">
                  <c:v>13</c:v>
                </c:pt>
                <c:pt idx="3">
                  <c:v>13</c:v>
                </c:pt>
                <c:pt idx="4">
                  <c:v>28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65-4962-9F7A-66FA0F2DE4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814360"/>
        <c:axId val="423809112"/>
      </c:radarChart>
      <c:catAx>
        <c:axId val="423814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23809112"/>
        <c:crosses val="autoZero"/>
        <c:auto val="1"/>
        <c:lblAlgn val="ctr"/>
        <c:lblOffset val="100"/>
        <c:noMultiLvlLbl val="0"/>
      </c:catAx>
      <c:valAx>
        <c:axId val="423809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high"/>
        <c:spPr>
          <a:noFill/>
          <a:ln>
            <a:solidFill>
              <a:schemeClr val="accent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23814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8146256147993666E-2"/>
          <c:y val="0.43333316477873474"/>
          <c:w val="0.13032058274452621"/>
          <c:h val="0.13333342965024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Folha1!$D$3</c:f>
              <c:strCache>
                <c:ptCount val="1"/>
                <c:pt idx="0">
                  <c:v>Indonésia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yVal>
            <c:numRef>
              <c:f>Folha1!$D$4:$D$31</c:f>
              <c:numCache>
                <c:formatCode>0.00%</c:formatCode>
                <c:ptCount val="28"/>
                <c:pt idx="0" formatCode="0%">
                  <c:v>0</c:v>
                </c:pt>
                <c:pt idx="1">
                  <c:v>4.7600000000000003E-2</c:v>
                </c:pt>
                <c:pt idx="2">
                  <c:v>7.1099999999999997E-2</c:v>
                </c:pt>
                <c:pt idx="3">
                  <c:v>6.4299999999999996E-2</c:v>
                </c:pt>
                <c:pt idx="4" formatCode="0%">
                  <c:v>0</c:v>
                </c:pt>
                <c:pt idx="5" formatCode="0%">
                  <c:v>0</c:v>
                </c:pt>
                <c:pt idx="6">
                  <c:v>5.7000000000000002E-3</c:v>
                </c:pt>
                <c:pt idx="7" formatCode="0%">
                  <c:v>0</c:v>
                </c:pt>
                <c:pt idx="8">
                  <c:v>1.03E-2</c:v>
                </c:pt>
                <c:pt idx="9">
                  <c:v>2.8899999999999999E-2</c:v>
                </c:pt>
                <c:pt idx="10">
                  <c:v>5.4699999999999999E-2</c:v>
                </c:pt>
                <c:pt idx="11">
                  <c:v>0.27360000000000001</c:v>
                </c:pt>
                <c:pt idx="12">
                  <c:v>1.7399999999999999E-2</c:v>
                </c:pt>
                <c:pt idx="13">
                  <c:v>5.62E-2</c:v>
                </c:pt>
                <c:pt idx="14">
                  <c:v>8.5500000000000007E-2</c:v>
                </c:pt>
                <c:pt idx="16">
                  <c:v>3.5900000000000001E-2</c:v>
                </c:pt>
                <c:pt idx="17" formatCode="0%">
                  <c:v>0</c:v>
                </c:pt>
                <c:pt idx="18" formatCode="0%">
                  <c:v>0</c:v>
                </c:pt>
                <c:pt idx="19" formatCode="0%">
                  <c:v>0</c:v>
                </c:pt>
                <c:pt idx="20">
                  <c:v>1.09E-2</c:v>
                </c:pt>
                <c:pt idx="21">
                  <c:v>3.5999999999999999E-3</c:v>
                </c:pt>
                <c:pt idx="22" formatCode="0%">
                  <c:v>0</c:v>
                </c:pt>
                <c:pt idx="23">
                  <c:v>1.49E-2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9FC-4179-B830-60DB69F1B12F}"/>
            </c:ext>
          </c:extLst>
        </c:ser>
        <c:ser>
          <c:idx val="1"/>
          <c:order val="1"/>
          <c:tx>
            <c:strRef>
              <c:f>Folha1!$E$3</c:f>
              <c:strCache>
                <c:ptCount val="1"/>
                <c:pt idx="0">
                  <c:v>Malásia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yVal>
            <c:numRef>
              <c:f>Folha1!$E$4:$E$31</c:f>
              <c:numCache>
                <c:formatCode>0%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 formatCode="0.00%">
                  <c:v>1.5100000000000001E-2</c:v>
                </c:pt>
                <c:pt idx="6" formatCode="0.00%">
                  <c:v>8.1799999999999998E-2</c:v>
                </c:pt>
                <c:pt idx="7" formatCode="0.00%">
                  <c:v>6.9099999999999995E-2</c:v>
                </c:pt>
                <c:pt idx="8" formatCode="0.00%">
                  <c:v>0.17499999999999999</c:v>
                </c:pt>
                <c:pt idx="9" formatCode="0.00%">
                  <c:v>1.12E-2</c:v>
                </c:pt>
                <c:pt idx="10" formatCode="0.00%">
                  <c:v>0.1115</c:v>
                </c:pt>
                <c:pt idx="11" formatCode="0.00%">
                  <c:v>1.49E-2</c:v>
                </c:pt>
                <c:pt idx="12">
                  <c:v>0</c:v>
                </c:pt>
                <c:pt idx="13" formatCode="0.00%">
                  <c:v>2.0999999999999999E-3</c:v>
                </c:pt>
                <c:pt idx="14" formatCode="0.00%">
                  <c:v>8.0000000000000004E-4</c:v>
                </c:pt>
                <c:pt idx="15" formatCode="0.00%">
                  <c:v>1.1000000000000001E-3</c:v>
                </c:pt>
                <c:pt idx="16" formatCode="0.00%">
                  <c:v>2.2800000000000001E-2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9FC-4179-B830-60DB69F1B12F}"/>
            </c:ext>
          </c:extLst>
        </c:ser>
        <c:ser>
          <c:idx val="2"/>
          <c:order val="2"/>
          <c:tx>
            <c:strRef>
              <c:f>Folha1!$F$3</c:f>
              <c:strCache>
                <c:ptCount val="1"/>
                <c:pt idx="0">
                  <c:v>Filipinas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yVal>
            <c:numRef>
              <c:f>Folha1!$F$4:$F$31</c:f>
              <c:numCache>
                <c:formatCode>0.00%</c:formatCode>
                <c:ptCount val="28"/>
                <c:pt idx="0">
                  <c:v>7.0199999999999999E-2</c:v>
                </c:pt>
                <c:pt idx="1">
                  <c:v>7.6999999999999999E-2</c:v>
                </c:pt>
                <c:pt idx="2">
                  <c:v>8.9599999999999999E-2</c:v>
                </c:pt>
                <c:pt idx="3">
                  <c:v>7.6499999999999999E-2</c:v>
                </c:pt>
                <c:pt idx="4" formatCode="0%">
                  <c:v>0</c:v>
                </c:pt>
                <c:pt idx="5">
                  <c:v>0.16109999999999999</c:v>
                </c:pt>
                <c:pt idx="6">
                  <c:v>8.5699999999999998E-2</c:v>
                </c:pt>
                <c:pt idx="7">
                  <c:v>8.3000000000000001E-3</c:v>
                </c:pt>
                <c:pt idx="8" formatCode="0%">
                  <c:v>0</c:v>
                </c:pt>
                <c:pt idx="9">
                  <c:v>2.69E-2</c:v>
                </c:pt>
                <c:pt idx="10" formatCode="0%">
                  <c:v>0</c:v>
                </c:pt>
                <c:pt idx="11">
                  <c:v>2.18E-2</c:v>
                </c:pt>
                <c:pt idx="12" formatCode="0%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9FC-4179-B830-60DB69F1B12F}"/>
            </c:ext>
          </c:extLst>
        </c:ser>
        <c:ser>
          <c:idx val="3"/>
          <c:order val="3"/>
          <c:tx>
            <c:strRef>
              <c:f>Folha1!$G$3</c:f>
              <c:strCache>
                <c:ptCount val="1"/>
                <c:pt idx="0">
                  <c:v>Singapura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yVal>
            <c:numRef>
              <c:f>Folha1!$G$4:$G$31</c:f>
              <c:numCache>
                <c:formatCode>0%</c:formatCode>
                <c:ptCount val="28"/>
                <c:pt idx="0" formatCode="0.00%">
                  <c:v>1.6500000000000001E-2</c:v>
                </c:pt>
                <c:pt idx="1">
                  <c:v>0</c:v>
                </c:pt>
                <c:pt idx="2" formatCode="0.00%">
                  <c:v>2.69E-2</c:v>
                </c:pt>
                <c:pt idx="3" formatCode="0.00%">
                  <c:v>5.1900000000000002E-2</c:v>
                </c:pt>
                <c:pt idx="4" formatCode="0.00%">
                  <c:v>5.9200000000000003E-2</c:v>
                </c:pt>
                <c:pt idx="5" formatCode="0.00%">
                  <c:v>2.0799999999999999E-2</c:v>
                </c:pt>
                <c:pt idx="6" formatCode="0.00%">
                  <c:v>1.6899999999999998E-2</c:v>
                </c:pt>
                <c:pt idx="7" formatCode="0.00%">
                  <c:v>4.07E-2</c:v>
                </c:pt>
                <c:pt idx="8" formatCode="0.00%">
                  <c:v>5.7000000000000002E-3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9FC-4179-B830-60DB69F1B12F}"/>
            </c:ext>
          </c:extLst>
        </c:ser>
        <c:ser>
          <c:idx val="4"/>
          <c:order val="4"/>
          <c:tx>
            <c:strRef>
              <c:f>Folha1!$H$3</c:f>
              <c:strCache>
                <c:ptCount val="1"/>
                <c:pt idx="0">
                  <c:v>Tailândia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yVal>
            <c:numRef>
              <c:f>Folha1!$H$4:$H$31</c:f>
              <c:numCache>
                <c:formatCode>0.00%</c:formatCode>
                <c:ptCount val="28"/>
                <c:pt idx="0">
                  <c:v>2.5700000000000001E-2</c:v>
                </c:pt>
                <c:pt idx="1">
                  <c:v>6.25E-2</c:v>
                </c:pt>
                <c:pt idx="2" formatCode="0%">
                  <c:v>0</c:v>
                </c:pt>
                <c:pt idx="3">
                  <c:v>7.5999999999999998E-2</c:v>
                </c:pt>
                <c:pt idx="4">
                  <c:v>6.5799999999999997E-2</c:v>
                </c:pt>
                <c:pt idx="5" formatCode="0%">
                  <c:v>0</c:v>
                </c:pt>
                <c:pt idx="6" formatCode="0%">
                  <c:v>0</c:v>
                </c:pt>
                <c:pt idx="7" formatCode="0%">
                  <c:v>0</c:v>
                </c:pt>
                <c:pt idx="8" formatCode="0%">
                  <c:v>0</c:v>
                </c:pt>
                <c:pt idx="9">
                  <c:v>1.7600000000000001E-2</c:v>
                </c:pt>
                <c:pt idx="10">
                  <c:v>7.5600000000000001E-2</c:v>
                </c:pt>
                <c:pt idx="11">
                  <c:v>6.6299999999999998E-2</c:v>
                </c:pt>
                <c:pt idx="12">
                  <c:v>9.6100000000000005E-2</c:v>
                </c:pt>
                <c:pt idx="13">
                  <c:v>5.4999999999999997E-3</c:v>
                </c:pt>
                <c:pt idx="14">
                  <c:v>1.0200000000000001E-2</c:v>
                </c:pt>
                <c:pt idx="15">
                  <c:v>1.01E-2</c:v>
                </c:pt>
                <c:pt idx="16">
                  <c:v>6.6E-3</c:v>
                </c:pt>
                <c:pt idx="17">
                  <c:v>1.3899999999999999E-2</c:v>
                </c:pt>
                <c:pt idx="18">
                  <c:v>1.2E-2</c:v>
                </c:pt>
                <c:pt idx="19">
                  <c:v>3.5000000000000001E-3</c:v>
                </c:pt>
                <c:pt idx="20">
                  <c:v>1.03E-2</c:v>
                </c:pt>
                <c:pt idx="21">
                  <c:v>3.3999999999999998E-3</c:v>
                </c:pt>
                <c:pt idx="22">
                  <c:v>2.0000000000000001E-4</c:v>
                </c:pt>
                <c:pt idx="23">
                  <c:v>5.9299999999999999E-2</c:v>
                </c:pt>
                <c:pt idx="24">
                  <c:v>5.9999999999999995E-4</c:v>
                </c:pt>
                <c:pt idx="25">
                  <c:v>3.3E-3</c:v>
                </c:pt>
                <c:pt idx="26">
                  <c:v>2.1899999999999999E-2</c:v>
                </c:pt>
                <c:pt idx="27" formatCode="0%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9FC-4179-B830-60DB69F1B12F}"/>
            </c:ext>
          </c:extLst>
        </c:ser>
        <c:ser>
          <c:idx val="5"/>
          <c:order val="5"/>
          <c:tx>
            <c:strRef>
              <c:f>Folha1!$I$3</c:f>
              <c:strCache>
                <c:ptCount val="1"/>
                <c:pt idx="0">
                  <c:v>Vietname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97300"/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yVal>
            <c:numRef>
              <c:f>Folha1!$I$4:$I$31</c:f>
              <c:numCache>
                <c:formatCode>0%</c:formatCode>
                <c:ptCount val="28"/>
                <c:pt idx="0" formatCode="0.00%">
                  <c:v>3.85E-2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.00%">
                  <c:v>1.29E-2</c:v>
                </c:pt>
                <c:pt idx="5" formatCode="0.00%">
                  <c:v>5.57E-2</c:v>
                </c:pt>
                <c:pt idx="6" formatCode="0.00%">
                  <c:v>6.3399999999999998E-2</c:v>
                </c:pt>
                <c:pt idx="7" formatCode="0.00%">
                  <c:v>0.379</c:v>
                </c:pt>
                <c:pt idx="8" formatCode="0.00%">
                  <c:v>8.5599999999999996E-2</c:v>
                </c:pt>
                <c:pt idx="9" formatCode="0.00%">
                  <c:v>5.9900000000000002E-2</c:v>
                </c:pt>
                <c:pt idx="10" formatCode="0.00%">
                  <c:v>1.1299999999999999E-2</c:v>
                </c:pt>
                <c:pt idx="11">
                  <c:v>0</c:v>
                </c:pt>
                <c:pt idx="12" formatCode="0.00%">
                  <c:v>1.8E-3</c:v>
                </c:pt>
                <c:pt idx="13" formatCode="0.00%">
                  <c:v>1.32E-2</c:v>
                </c:pt>
                <c:pt idx="1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9FC-4179-B830-60DB69F1B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7052832"/>
        <c:axId val="377053160"/>
      </c:scatterChart>
      <c:valAx>
        <c:axId val="377052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053160"/>
        <c:crosses val="autoZero"/>
        <c:crossBetween val="midCat"/>
      </c:valAx>
      <c:valAx>
        <c:axId val="37705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77052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Folha1!$B$2:$B$29</cx:f>
        <cx:lvl ptCount="28">
          <cx:pt idx="0">Alemanha</cx:pt>
          <cx:pt idx="1">Áustria</cx:pt>
          <cx:pt idx="2">Bégica</cx:pt>
          <cx:pt idx="3">Bulgária</cx:pt>
          <cx:pt idx="4">Chipre</cx:pt>
          <cx:pt idx="5">Croácia</cx:pt>
          <cx:pt idx="6">Dinamarca</cx:pt>
          <cx:pt idx="7">Eslováquia</cx:pt>
          <cx:pt idx="8">Eslovénia</cx:pt>
          <cx:pt idx="9">Espanha</cx:pt>
          <cx:pt idx="10">Estónia</cx:pt>
          <cx:pt idx="11">Finlândia</cx:pt>
          <cx:pt idx="12">França</cx:pt>
          <cx:pt idx="13">Grécia</cx:pt>
          <cx:pt idx="14">Holanda</cx:pt>
          <cx:pt idx="15">Hungria</cx:pt>
          <cx:pt idx="16">Irlanda</cx:pt>
          <cx:pt idx="17">Itália</cx:pt>
          <cx:pt idx="18">Letónia</cx:pt>
          <cx:pt idx="19">Lituânia</cx:pt>
          <cx:pt idx="20">Luxemburgo</cx:pt>
          <cx:pt idx="21">Malta</cx:pt>
          <cx:pt idx="22">Polónia</cx:pt>
          <cx:pt idx="23">Portugal</cx:pt>
          <cx:pt idx="24">Reino Unido</cx:pt>
          <cx:pt idx="25">República Checa</cx:pt>
          <cx:pt idx="26">Roménia</cx:pt>
          <cx:pt idx="27">Suécia</cx:pt>
        </cx:lvl>
      </cx:strDim>
      <cx:numDim type="size">
        <cx:f dir="row">Folha1!$C$2:$C$29</cx:f>
        <cx:lvl ptCount="28" formatCode="General">
          <cx:pt idx="0">0.25902727157863625</cx:pt>
          <cx:pt idx="1">0.018095950555014426</cx:pt>
          <cx:pt idx="2">0.083825124234584603</cx:pt>
          <cx:pt idx="3">0.0015783002741157606</cx:pt>
          <cx:pt idx="4">0.00078355407271121671</cx:pt>
          <cx:pt idx="5">0.0006696580674714921</cx:pt>
          <cx:pt idx="6">0.012082648889251138</cx:pt>
          <cx:pt idx="7">0.027308400158124531</cx:pt>
          <cx:pt idx="8">0.0024302270409886136</cx:pt>
          <cx:pt idx="9">0.051086117494880581</cx:pt>
          <cx:pt idx="10">0.0015070286872140015</cx:pt>
          <cx:pt idx="11">0.0071567962139452357</cx:pt>
          <cx:pt idx="12">0.10778451050545729</cx:pt>
          <cx:pt idx="13">0.0038927949778432462</cx:pt>
          <cx:pt idx="14">0.14615248872901079</cx:pt>
          <cx:pt idx="15">0.010090539758970341</cx:pt>
          <cx:pt idx="16">0.011596182266125674</cx:pt>
          <cx:pt idx="17">0.056956738795059809</cx:pt>
          <cx:pt idx="18">0.0010003334826509125</cx:pt>
          <cx:pt idx="19">0.00054431358503730196</cx:pt>
          <cx:pt idx="20">0.0019401964210942165</cx:pt>
          <cx:pt idx="21">0.00069695934276267787</cx:pt>
          <cx:pt idx="22">0.032477692004464792</cx:pt>
          <cx:pt idx="23">0.0048612353532016869</cx:pt>
          <cx:pt idx="24">0.11125135520677699</cx:pt>
          <cx:pt idx="25">0.027230132044982067</cx:pt>
          <cx:pt idx="26">0.0033395159184335908</cx:pt>
          <cx:pt idx="27">0.014633934341191047</cx:pt>
        </cx:lvl>
      </cx:numDim>
    </cx:data>
  </cx:chartData>
  <cx:chart>
    <cx:plotArea>
      <cx:plotAreaRegion>
        <cx:series layoutId="treemap" uniqueId="{32B6E317-DC30-43CD-882D-7D3647C79B70}">
          <cx:dataPt idx="12">
            <cx:spPr>
              <a:solidFill>
                <a:srgbClr val="FF5353"/>
              </a:solidFill>
            </cx:spPr>
          </cx:dataPt>
          <cx:dataPt idx="17">
            <cx:spPr>
              <a:solidFill>
                <a:srgbClr val="5B9BD5">
                  <a:lumMod val="40000"/>
                  <a:lumOff val="60000"/>
                </a:srgbClr>
              </a:solidFill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1">
                    <a:solidFill>
                      <a:schemeClr val="tx1"/>
                    </a:solidFill>
                  </a:defRPr>
                </a:pPr>
                <a:endParaRPr lang="pt-PT" sz="1400" b="1" i="0" u="none" strike="noStrike" kern="1200" baseline="0">
                  <a:solidFill>
                    <a:schemeClr val="tx1"/>
                  </a:solidFill>
                  <a:latin typeface="Segoe UI"/>
                </a:endParaRPr>
              </a:p>
            </cx:txPr>
            <cx:visibility seriesName="0" categoryName="1" value="0"/>
          </cx:dataLabels>
          <cx:dataId val="0"/>
          <cx:layoutPr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Folha1!$E$3:$J$3</cx:f>
        <cx:lvl ptCount="6">
          <cx:pt idx="0">Indonésia</cx:pt>
          <cx:pt idx="1">Malásia</cx:pt>
          <cx:pt idx="2">Filipinas</cx:pt>
          <cx:pt idx="3">Singapura</cx:pt>
          <cx:pt idx="4">Tailândia</cx:pt>
          <cx:pt idx="5">Vietname</cx:pt>
        </cx:lvl>
      </cx:strDim>
      <cx:numDim type="size">
        <cx:f dir="row">Folha1!$E$4:$J$4</cx:f>
        <cx:lvl ptCount="6" formatCode="General">
          <cx:pt idx="0">17</cx:pt>
          <cx:pt idx="1">12</cx:pt>
          <cx:pt idx="2">11</cx:pt>
          <cx:pt idx="3">11</cx:pt>
          <cx:pt idx="4">25</cx:pt>
          <cx:pt idx="5">13</cx:pt>
        </cx:lvl>
      </cx:numDim>
    </cx:data>
  </cx:chartData>
  <cx:chart>
    <cx:plotArea>
      <cx:plotAreaRegion>
        <cx:series layoutId="sunburst" uniqueId="{BB8BBD01-80F7-409C-B38A-F5B0E1DE5C2E}">
          <cx:tx>
            <cx:txData>
              <cx:f>Folha1!$D$4</cx:f>
              <cx:v>Situação de potencial de comércio</cx:v>
            </cx:txData>
          </cx:tx>
          <cx:dataLabels pos="ctr">
            <cx:visibility seriesName="0" categoryName="1" value="1"/>
            <cx:separator>
</cx:separator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8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1630-3D6F-434A-AEEE-E4899515EB51}" type="slidenum">
              <a:rPr lang="pt-PT" smtClean="0"/>
              <a:pPr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5513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1630-3D6F-434A-AEEE-E4899515EB51}" type="slidenum">
              <a:rPr lang="pt-PT" smtClean="0"/>
              <a:pPr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9095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7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</a:rPr>
              <a:t>In  1972,the  EU’s  predecessor,  the  European  Economic  Community  (EEC),  was  the first international </a:t>
            </a:r>
            <a:r>
              <a:rPr lang="en-US" dirty="0" err="1">
                <a:latin typeface="Arial" panose="020B0604020202020204" pitchFamily="34" charset="0"/>
              </a:rPr>
              <a:t>organisation</a:t>
            </a:r>
            <a:r>
              <a:rPr lang="en-US" dirty="0">
                <a:latin typeface="Arial" panose="020B0604020202020204" pitchFamily="34" charset="0"/>
              </a:rPr>
              <a:t> to establish contacts with ASEAN. Five </a:t>
            </a:r>
            <a:r>
              <a:rPr lang="en-US" dirty="0" err="1">
                <a:latin typeface="Arial" panose="020B0604020202020204" pitchFamily="34" charset="0"/>
              </a:rPr>
              <a:t>yearslater</a:t>
            </a:r>
            <a:r>
              <a:rPr lang="en-US" dirty="0">
                <a:latin typeface="Arial" panose="020B0604020202020204" pitchFamily="34" charset="0"/>
              </a:rPr>
              <a:t>,  in  July  1977,  these  contacts  were  </a:t>
            </a:r>
            <a:r>
              <a:rPr lang="en-US" dirty="0" err="1">
                <a:latin typeface="Arial" panose="020B0604020202020204" pitchFamily="34" charset="0"/>
              </a:rPr>
              <a:t>formalised</a:t>
            </a:r>
            <a:r>
              <a:rPr lang="en-US" dirty="0">
                <a:latin typeface="Arial" panose="020B0604020202020204" pitchFamily="34" charset="0"/>
              </a:rPr>
              <a:t>  at  Ministerial  level,  </a:t>
            </a:r>
            <a:r>
              <a:rPr lang="en-US" dirty="0" err="1">
                <a:latin typeface="Arial" panose="020B0604020202020204" pitchFamily="34" charset="0"/>
              </a:rPr>
              <a:t>andlater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institutionalised</a:t>
            </a:r>
            <a:r>
              <a:rPr lang="en-US" dirty="0">
                <a:latin typeface="Arial" panose="020B0604020202020204" pitchFamily="34" charset="0"/>
              </a:rPr>
              <a:t> with the signature of the 1980 ASEAN-EEC </a:t>
            </a:r>
            <a:r>
              <a:rPr lang="en-US" dirty="0" err="1">
                <a:latin typeface="Arial" panose="020B0604020202020204" pitchFamily="34" charset="0"/>
              </a:rPr>
              <a:t>CooperationAgreement</a:t>
            </a:r>
            <a:r>
              <a:rPr lang="en-US" dirty="0">
                <a:latin typeface="Arial" panose="020B0604020202020204" pitchFamily="34" charset="0"/>
              </a:rPr>
              <a:t>. </a:t>
            </a:r>
            <a:r>
              <a:rPr lang="pt-PT" b="1" dirty="0"/>
              <a:t>ASEAN-EEC Joint Declaration Kuala Lumpur, 7 March 1980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June 2015, the EU confirmed the adoption of a new strategy “The EU and ASEAN: a partnership with a strategic purpose”. In August 2017 during the EU-ASEAN Post-Ministerial Conference, the second EU-ASEAN Plan of Action (2018-2022) was agreed.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a comunicação Europa Global, de 2006, a Comissão incluiu a ASEAN entre os mercados prioritários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6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Viés</a:t>
            </a:r>
            <a:r>
              <a:rPr lang="en-US" dirty="0"/>
              <a:t> </a:t>
            </a:r>
            <a:r>
              <a:rPr lang="en-US" dirty="0" err="1"/>
              <a:t>geográfico</a:t>
            </a:r>
            <a:r>
              <a:rPr lang="en-US" dirty="0"/>
              <a:t> negation – o </a:t>
            </a:r>
            <a:r>
              <a:rPr lang="en-US" dirty="0" err="1"/>
              <a:t>país</a:t>
            </a:r>
            <a:r>
              <a:rPr lang="en-US" dirty="0"/>
              <a:t> </a:t>
            </a:r>
            <a:r>
              <a:rPr lang="en-US" dirty="0" err="1"/>
              <a:t>importador</a:t>
            </a:r>
            <a:r>
              <a:rPr lang="en-US" dirty="0"/>
              <a:t> </a:t>
            </a:r>
            <a:r>
              <a:rPr lang="en-US" dirty="0" err="1"/>
              <a:t>compra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do </a:t>
            </a:r>
            <a:r>
              <a:rPr lang="en-US" dirty="0" err="1"/>
              <a:t>produto</a:t>
            </a:r>
            <a:r>
              <a:rPr lang="en-US" dirty="0"/>
              <a:t> s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 do que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exportador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análise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6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Viés</a:t>
            </a:r>
            <a:r>
              <a:rPr lang="en-US" dirty="0"/>
              <a:t> </a:t>
            </a:r>
            <a:r>
              <a:rPr lang="en-US" dirty="0" err="1"/>
              <a:t>geográfico</a:t>
            </a:r>
            <a:r>
              <a:rPr lang="en-US" dirty="0"/>
              <a:t> negation – o </a:t>
            </a:r>
            <a:r>
              <a:rPr lang="en-US" dirty="0" err="1"/>
              <a:t>país</a:t>
            </a:r>
            <a:r>
              <a:rPr lang="en-US" dirty="0"/>
              <a:t> </a:t>
            </a:r>
            <a:r>
              <a:rPr lang="en-US" dirty="0" err="1"/>
              <a:t>importador</a:t>
            </a:r>
            <a:r>
              <a:rPr lang="en-US" dirty="0"/>
              <a:t> </a:t>
            </a:r>
            <a:r>
              <a:rPr lang="en-US" dirty="0" err="1"/>
              <a:t>compra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do </a:t>
            </a:r>
            <a:r>
              <a:rPr lang="en-US" dirty="0" err="1"/>
              <a:t>produto</a:t>
            </a:r>
            <a:r>
              <a:rPr lang="en-US" dirty="0"/>
              <a:t> s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 do que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exportador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análise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2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ntent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ltGray">
          <a:xfrm>
            <a:off x="0" y="1"/>
            <a:ext cx="12192000" cy="625133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451513"/>
            <a:ext cx="11288972" cy="5149187"/>
          </a:xfrm>
        </p:spPr>
        <p:txBody>
          <a:bodyPr anchor="ctr" anchorCtr="0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1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 flipH="1">
            <a:off x="12699" y="0"/>
            <a:ext cx="6004585" cy="204197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375313"/>
            <a:ext cx="5114017" cy="1139895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514" y="2222287"/>
            <a:ext cx="5553071" cy="3638763"/>
          </a:xfrm>
          <a:ln w="25400">
            <a:gradFill>
              <a:gsLst>
                <a:gs pos="0">
                  <a:schemeClr val="bg2"/>
                </a:gs>
                <a:gs pos="50000">
                  <a:srgbClr val="4A3030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C95D556F-51D2-4EF4-B60F-D319BF2328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56099" y="375312"/>
            <a:ext cx="5186363" cy="5485737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25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 flipH="1">
            <a:off x="6187414" y="0"/>
            <a:ext cx="6004583" cy="204197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696" y="359551"/>
            <a:ext cx="5114017" cy="1139895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1514" y="451513"/>
            <a:ext cx="5553071" cy="5409537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563" y="2222287"/>
            <a:ext cx="5553071" cy="3638764"/>
          </a:xfrm>
          <a:ln>
            <a:gradFill>
              <a:gsLst>
                <a:gs pos="0">
                  <a:schemeClr val="bg2"/>
                </a:gs>
                <a:gs pos="5000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72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B99B50-4971-48A5-8202-4CC55C7F9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404916 w 6526400"/>
              <a:gd name="connsiteY0" fmla="*/ 0 h 6857999"/>
              <a:gd name="connsiteX1" fmla="*/ 1425163 w 6526400"/>
              <a:gd name="connsiteY1" fmla="*/ 0 h 6857999"/>
              <a:gd name="connsiteX2" fmla="*/ 2955534 w 6526400"/>
              <a:gd name="connsiteY2" fmla="*/ 0 h 6857999"/>
              <a:gd name="connsiteX3" fmla="*/ 6526400 w 6526400"/>
              <a:gd name="connsiteY3" fmla="*/ 0 h 6857999"/>
              <a:gd name="connsiteX4" fmla="*/ 6526400 w 6526400"/>
              <a:gd name="connsiteY4" fmla="*/ 6857999 h 6857999"/>
              <a:gd name="connsiteX5" fmla="*/ 404916 w 6526400"/>
              <a:gd name="connsiteY5" fmla="*/ 6857999 h 6857999"/>
              <a:gd name="connsiteX6" fmla="*/ 377830 w 6526400"/>
              <a:gd name="connsiteY6" fmla="*/ 2463800 h 6857999"/>
              <a:gd name="connsiteX7" fmla="*/ 0 w 6526400"/>
              <a:gd name="connsiteY7" fmla="*/ 2203407 h 6857999"/>
              <a:gd name="connsiteX8" fmla="*/ 391373 w 6526400"/>
              <a:gd name="connsiteY8" fmla="*/ 1854200 h 6857999"/>
              <a:gd name="connsiteX9" fmla="*/ 404916 w 6526400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26400" h="6857999">
                <a:moveTo>
                  <a:pt x="404916" y="0"/>
                </a:moveTo>
                <a:lnTo>
                  <a:pt x="1425163" y="0"/>
                </a:lnTo>
                <a:lnTo>
                  <a:pt x="2955534" y="0"/>
                </a:lnTo>
                <a:lnTo>
                  <a:pt x="6526400" y="0"/>
                </a:lnTo>
                <a:lnTo>
                  <a:pt x="6526400" y="6857999"/>
                </a:lnTo>
                <a:lnTo>
                  <a:pt x="404916" y="6857999"/>
                </a:lnTo>
                <a:lnTo>
                  <a:pt x="377830" y="2463800"/>
                </a:lnTo>
                <a:lnTo>
                  <a:pt x="0" y="2203407"/>
                </a:lnTo>
                <a:lnTo>
                  <a:pt x="391373" y="1854200"/>
                </a:lnTo>
                <a:cubicBezTo>
                  <a:pt x="395887" y="1282700"/>
                  <a:pt x="400402" y="571500"/>
                  <a:pt x="404916" y="0"/>
                </a:cubicBez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396" y="311813"/>
            <a:ext cx="5334448" cy="1453488"/>
          </a:xfrm>
          <a:effectLst/>
        </p:spPr>
        <p:txBody>
          <a:bodyPr anchor="b">
            <a:normAutofit/>
          </a:bodyPr>
          <a:lstStyle>
            <a:lvl1pPr algn="l">
              <a:defRPr sz="4000" b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B4FB892-38DF-40F9-B034-BC1E61FC6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396" y="2057400"/>
            <a:ext cx="5334448" cy="3811588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242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0001" y="2222287"/>
            <a:ext cx="10571998" cy="363876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95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89884"/>
            <a:ext cx="10561418" cy="1426004"/>
          </a:xfrm>
        </p:spPr>
        <p:txBody>
          <a:bodyPr anchor="ctr" anchorCtr="0">
            <a:normAutofit/>
          </a:bodyPr>
          <a:lstStyle>
            <a:lvl1pPr algn="ctr">
              <a:defRPr sz="4000" b="0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1FEB3F-0898-4AE0-B8C4-970BF80A3766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-5291" y="-57584"/>
            <a:ext cx="12192000" cy="4851400"/>
          </a:xfrm>
          <a:custGeom>
            <a:avLst/>
            <a:gdLst>
              <a:gd name="connsiteX0" fmla="*/ 0 w 10561638"/>
              <a:gd name="connsiteY0" fmla="*/ 0 h 3937000"/>
              <a:gd name="connsiteX1" fmla="*/ 1760273 w 10561638"/>
              <a:gd name="connsiteY1" fmla="*/ 0 h 3937000"/>
              <a:gd name="connsiteX2" fmla="*/ 1760273 w 10561638"/>
              <a:gd name="connsiteY2" fmla="*/ 0 h 3937000"/>
              <a:gd name="connsiteX3" fmla="*/ 4400683 w 10561638"/>
              <a:gd name="connsiteY3" fmla="*/ 0 h 3937000"/>
              <a:gd name="connsiteX4" fmla="*/ 10561638 w 10561638"/>
              <a:gd name="connsiteY4" fmla="*/ 0 h 3937000"/>
              <a:gd name="connsiteX5" fmla="*/ 10561638 w 10561638"/>
              <a:gd name="connsiteY5" fmla="*/ 2296583 h 3937000"/>
              <a:gd name="connsiteX6" fmla="*/ 10561638 w 10561638"/>
              <a:gd name="connsiteY6" fmla="*/ 2296583 h 3937000"/>
              <a:gd name="connsiteX7" fmla="*/ 10561638 w 10561638"/>
              <a:gd name="connsiteY7" fmla="*/ 3280833 h 3937000"/>
              <a:gd name="connsiteX8" fmla="*/ 10561638 w 10561638"/>
              <a:gd name="connsiteY8" fmla="*/ 3937000 h 3937000"/>
              <a:gd name="connsiteX9" fmla="*/ 4400683 w 10561638"/>
              <a:gd name="connsiteY9" fmla="*/ 3937000 h 3937000"/>
              <a:gd name="connsiteX10" fmla="*/ 2077263 w 10561638"/>
              <a:gd name="connsiteY10" fmla="*/ 4251330 h 3937000"/>
              <a:gd name="connsiteX11" fmla="*/ 1760273 w 10561638"/>
              <a:gd name="connsiteY11" fmla="*/ 3937000 h 3937000"/>
              <a:gd name="connsiteX12" fmla="*/ 0 w 10561638"/>
              <a:gd name="connsiteY12" fmla="*/ 3937000 h 3937000"/>
              <a:gd name="connsiteX13" fmla="*/ 0 w 10561638"/>
              <a:gd name="connsiteY13" fmla="*/ 3280833 h 3937000"/>
              <a:gd name="connsiteX14" fmla="*/ 0 w 10561638"/>
              <a:gd name="connsiteY14" fmla="*/ 2296583 h 3937000"/>
              <a:gd name="connsiteX15" fmla="*/ 0 w 10561638"/>
              <a:gd name="connsiteY15" fmla="*/ 2296583 h 3937000"/>
              <a:gd name="connsiteX16" fmla="*/ 0 w 10561638"/>
              <a:gd name="connsiteY16" fmla="*/ 0 h 393700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482983 w 10561638"/>
              <a:gd name="connsiteY9" fmla="*/ 39751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878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624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243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61638" h="4251330">
                <a:moveTo>
                  <a:pt x="0" y="0"/>
                </a:moveTo>
                <a:lnTo>
                  <a:pt x="1760273" y="0"/>
                </a:lnTo>
                <a:lnTo>
                  <a:pt x="1760273" y="0"/>
                </a:lnTo>
                <a:lnTo>
                  <a:pt x="4400683" y="0"/>
                </a:lnTo>
                <a:lnTo>
                  <a:pt x="10561638" y="0"/>
                </a:lnTo>
                <a:lnTo>
                  <a:pt x="10561638" y="2296583"/>
                </a:lnTo>
                <a:lnTo>
                  <a:pt x="10561638" y="2296583"/>
                </a:lnTo>
                <a:lnTo>
                  <a:pt x="10561638" y="3280833"/>
                </a:lnTo>
                <a:lnTo>
                  <a:pt x="10561638" y="3937000"/>
                </a:lnTo>
                <a:lnTo>
                  <a:pt x="2343283" y="3924300"/>
                </a:lnTo>
                <a:lnTo>
                  <a:pt x="2077263" y="4251330"/>
                </a:lnTo>
                <a:lnTo>
                  <a:pt x="1760273" y="3937000"/>
                </a:lnTo>
                <a:lnTo>
                  <a:pt x="0" y="3937000"/>
                </a:lnTo>
                <a:lnTo>
                  <a:pt x="0" y="3280833"/>
                </a:lnTo>
                <a:lnTo>
                  <a:pt x="0" y="2296583"/>
                </a:lnTo>
                <a:lnTo>
                  <a:pt x="0" y="2296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005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29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ltGray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606669"/>
            <a:ext cx="10561418" cy="3813527"/>
          </a:xfrm>
        </p:spPr>
        <p:txBody>
          <a:bodyPr anchor="ctr" anchorCtr="0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7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11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9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2/25/2020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104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ltGray">
          <a:xfrm>
            <a:off x="1073151" y="446087"/>
            <a:ext cx="3547533" cy="283844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ffectLst>
            <a:innerShdw blurRad="114300">
              <a:prstClr val="black"/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2576512"/>
          </a:xfrm>
        </p:spPr>
        <p:txBody>
          <a:bodyPr anchor="ctr" anchorCtr="0"/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3022600"/>
            <a:ext cx="3547533" cy="283844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00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ltGray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7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ltGray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 anchor="ctr" anchorCtr="0"/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41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ltGray">
          <a:xfrm>
            <a:off x="7669651" y="0"/>
            <a:ext cx="4522349" cy="5861051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3754460" cy="5134798"/>
          </a:xfrm>
        </p:spPr>
        <p:txBody>
          <a:bodyPr vert="horz" anchor="ctr" anchorCtr="1"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horz" anchor="ctr" anchorCtr="1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0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8959-C0DC-4176-8AB7-5152366D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CCABB-9D9D-400E-9585-D9D3C874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2/25/2020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57349-E94C-4979-8034-62B06964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0C24D-433C-4B1A-8FE7-71581AEF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3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2/25/2020</a:t>
            </a:fld>
            <a:endParaRPr lang="en-US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0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2/25/2020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7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- laranja - s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8177A9D6-67DE-4551-9C4D-FC7A41E6A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6F9883A-8FF1-42D6-AA6C-4175DFD1602E}"/>
              </a:ext>
            </a:extLst>
          </p:cNvPr>
          <p:cNvSpPr txBox="1">
            <a:spLocks/>
          </p:cNvSpPr>
          <p:nvPr userDrawn="1"/>
        </p:nvSpPr>
        <p:spPr>
          <a:xfrm>
            <a:off x="251793" y="2368550"/>
            <a:ext cx="5035826" cy="1470026"/>
          </a:xfrm>
          <a:prstGeom prst="rect">
            <a:avLst/>
          </a:prstGeom>
          <a:solidFill>
            <a:srgbClr val="3C3F47"/>
          </a:solidFill>
          <a:ln>
            <a:noFill/>
          </a:ln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799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dirty="0">
                <a:solidFill>
                  <a:srgbClr val="E07628"/>
                </a:solidFill>
              </a:rPr>
              <a:t>A PERFORMANCE EXPORTADORA DA </a:t>
            </a:r>
            <a:r>
              <a:rPr lang="en-US" sz="3000" b="1" dirty="0">
                <a:solidFill>
                  <a:srgbClr val="E07628"/>
                </a:solidFill>
              </a:rPr>
              <a:t>ASEAN</a:t>
            </a:r>
            <a:r>
              <a:rPr lang="en-US" sz="3000" dirty="0">
                <a:solidFill>
                  <a:srgbClr val="E07628"/>
                </a:solidFill>
              </a:rPr>
              <a:t> NA </a:t>
            </a:r>
            <a:r>
              <a:rPr lang="en-US" sz="3000" b="1" dirty="0">
                <a:solidFill>
                  <a:srgbClr val="E07628"/>
                </a:solidFill>
              </a:rPr>
              <a:t>UNIÃO EUROPEIA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5BE7197-9493-43A8-866F-75150A69187B}"/>
              </a:ext>
            </a:extLst>
          </p:cNvPr>
          <p:cNvSpPr txBox="1">
            <a:spLocks/>
          </p:cNvSpPr>
          <p:nvPr userDrawn="1"/>
        </p:nvSpPr>
        <p:spPr>
          <a:xfrm>
            <a:off x="410817" y="3732280"/>
            <a:ext cx="4691270" cy="884666"/>
          </a:xfrm>
          <a:prstGeom prst="rect">
            <a:avLst/>
          </a:prstGeom>
          <a:solidFill>
            <a:srgbClr val="3C3F47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None/>
              <a:defRPr sz="26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448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896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43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79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38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687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34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582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UMA ANÁLISE DA COMPETITIVIDADE E DO POTENCIAL DE COMÉRCIO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E614218-E55D-4E02-9994-B1C6EB0E50A4}"/>
              </a:ext>
            </a:extLst>
          </p:cNvPr>
          <p:cNvSpPr txBox="1">
            <a:spLocks/>
          </p:cNvSpPr>
          <p:nvPr userDrawn="1"/>
        </p:nvSpPr>
        <p:spPr>
          <a:xfrm>
            <a:off x="0" y="138364"/>
            <a:ext cx="5285415" cy="653238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 fontScale="975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err="1"/>
              <a:t>Mestrado</a:t>
            </a:r>
            <a:r>
              <a:rPr lang="en-US" sz="1600" dirty="0"/>
              <a:t> </a:t>
            </a:r>
            <a:r>
              <a:rPr lang="en-US" sz="1600" b="1" dirty="0" err="1"/>
              <a:t>em</a:t>
            </a:r>
            <a:r>
              <a:rPr lang="en-US" sz="1600" dirty="0"/>
              <a:t> Economia </a:t>
            </a:r>
            <a:r>
              <a:rPr lang="en-US" sz="1600" dirty="0" err="1"/>
              <a:t>Internacional</a:t>
            </a:r>
            <a:r>
              <a:rPr lang="en-US" sz="1600" dirty="0"/>
              <a:t> e </a:t>
            </a:r>
            <a:r>
              <a:rPr lang="en-US" sz="1600" dirty="0" err="1"/>
              <a:t>Estudos</a:t>
            </a:r>
            <a:r>
              <a:rPr lang="en-US" sz="1600" dirty="0"/>
              <a:t> </a:t>
            </a:r>
            <a:r>
              <a:rPr lang="en-US" sz="1600" dirty="0" err="1"/>
              <a:t>Europeus</a:t>
            </a:r>
            <a:endParaRPr lang="en-US" sz="160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F7329A2-F40C-4DA4-A8DD-53C21C8C9776}"/>
              </a:ext>
            </a:extLst>
          </p:cNvPr>
          <p:cNvSpPr txBox="1">
            <a:spLocks/>
          </p:cNvSpPr>
          <p:nvPr userDrawn="1"/>
        </p:nvSpPr>
        <p:spPr>
          <a:xfrm>
            <a:off x="2205" y="828323"/>
            <a:ext cx="5283210" cy="846459"/>
          </a:xfrm>
          <a:prstGeom prst="rect">
            <a:avLst/>
          </a:prstGeom>
        </p:spPr>
        <p:txBody>
          <a:bodyPr vert="horz" lIns="91419" tIns="45709" rIns="91419" bIns="45709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Trabalho</a:t>
            </a:r>
            <a:r>
              <a:rPr lang="en-US" sz="1600" b="1" dirty="0">
                <a:solidFill>
                  <a:schemeClr val="bg1"/>
                </a:solidFill>
              </a:rPr>
              <a:t> Final de </a:t>
            </a:r>
            <a:r>
              <a:rPr lang="en-US" sz="1600" b="1" dirty="0" err="1">
                <a:solidFill>
                  <a:schemeClr val="bg1"/>
                </a:solidFill>
              </a:rPr>
              <a:t>Mestrado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</a:rPr>
              <a:t>Dissertação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B1F30310-7931-4B14-89C3-608A1943CCA6}"/>
              </a:ext>
            </a:extLst>
          </p:cNvPr>
          <p:cNvSpPr txBox="1"/>
          <p:nvPr userDrawn="1"/>
        </p:nvSpPr>
        <p:spPr>
          <a:xfrm>
            <a:off x="219765" y="5816326"/>
            <a:ext cx="4850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09">
              <a:defRPr/>
            </a:pPr>
            <a:r>
              <a:rPr lang="en-US" sz="1600" dirty="0">
                <a:solidFill>
                  <a:schemeClr val="bg1"/>
                </a:solidFill>
                <a:latin typeface="Century Gothic" panose="020F0302020204030204"/>
              </a:rPr>
              <a:t>Tiago </a:t>
            </a:r>
            <a:r>
              <a:rPr lang="en-US" sz="1600" dirty="0" err="1">
                <a:solidFill>
                  <a:schemeClr val="bg1"/>
                </a:solidFill>
                <a:latin typeface="Century Gothic" panose="020F0302020204030204"/>
              </a:rPr>
              <a:t>Gonçalo</a:t>
            </a:r>
            <a:r>
              <a:rPr lang="en-US" sz="1600" dirty="0">
                <a:solidFill>
                  <a:schemeClr val="bg1"/>
                </a:solidFill>
                <a:latin typeface="Century Gothic" panose="020F0302020204030204"/>
              </a:rPr>
              <a:t> Jorge Nobre</a:t>
            </a:r>
          </a:p>
          <a:p>
            <a:pPr defTabSz="457109">
              <a:defRPr/>
            </a:pPr>
            <a:endParaRPr lang="en-US" sz="1600" dirty="0">
              <a:solidFill>
                <a:schemeClr val="bg1"/>
              </a:solidFill>
              <a:latin typeface="Century Gothic" panose="020F0302020204030204"/>
            </a:endParaRPr>
          </a:p>
          <a:p>
            <a:pPr defTabSz="457109">
              <a:defRPr/>
            </a:pPr>
            <a:r>
              <a:rPr lang="en-US" sz="1600" b="1" dirty="0" err="1">
                <a:solidFill>
                  <a:schemeClr val="bg1"/>
                </a:solidFill>
                <a:latin typeface="Century Gothic" panose="020F0302020204030204"/>
              </a:rPr>
              <a:t>Orientação</a:t>
            </a: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: </a:t>
            </a:r>
            <a:r>
              <a:rPr lang="en-US" sz="1600" dirty="0" err="1">
                <a:solidFill>
                  <a:schemeClr val="bg1"/>
                </a:solidFill>
                <a:latin typeface="Century Gothic" panose="020F0302020204030204"/>
              </a:rPr>
              <a:t>Professora</a:t>
            </a:r>
            <a:r>
              <a:rPr lang="en-US" sz="1600" dirty="0">
                <a:solidFill>
                  <a:schemeClr val="bg1"/>
                </a:solidFill>
                <a:latin typeface="Century Gothic" panose="020F0302020204030204"/>
              </a:rPr>
              <a:t> Maria Paula </a:t>
            </a:r>
            <a:r>
              <a:rPr lang="en-US" sz="1600" dirty="0" err="1">
                <a:solidFill>
                  <a:schemeClr val="bg1"/>
                </a:solidFill>
                <a:latin typeface="Century Gothic" panose="020F0302020204030204"/>
              </a:rPr>
              <a:t>Fontoura</a:t>
            </a:r>
            <a:endParaRPr lang="en-US" sz="16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1796D78C-9AE1-40BD-9399-9D6DB4F8C14F}"/>
              </a:ext>
            </a:extLst>
          </p:cNvPr>
          <p:cNvSpPr/>
          <p:nvPr userDrawn="1"/>
        </p:nvSpPr>
        <p:spPr>
          <a:xfrm>
            <a:off x="8884332" y="6594965"/>
            <a:ext cx="33794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By: Warwick ASEAN Conference</a:t>
            </a:r>
          </a:p>
        </p:txBody>
      </p:sp>
      <p:pic>
        <p:nvPicPr>
          <p:cNvPr id="17" name="Picture 14" descr="Logotipo_ISEG">
            <a:extLst>
              <a:ext uri="{FF2B5EF4-FFF2-40B4-BE49-F238E27FC236}">
                <a16:creationId xmlns:a16="http://schemas.microsoft.com/office/drawing/2014/main" id="{529B2576-50F8-4B12-B30A-8A0ABB52F36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057" y="188274"/>
            <a:ext cx="1440955" cy="672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527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81388F-6D01-4763-9497-2C5F78AF5477}"/>
              </a:ext>
            </a:extLst>
          </p:cNvPr>
          <p:cNvSpPr/>
          <p:nvPr userDrawn="1"/>
        </p:nvSpPr>
        <p:spPr>
          <a:xfrm>
            <a:off x="0" y="4818185"/>
            <a:ext cx="12192000" cy="203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/>
          <p:cNvSpPr/>
          <p:nvPr/>
        </p:nvSpPr>
        <p:spPr bwMode="ltGray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 algn="ctr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  <a:noFill/>
          <a:ln w="25400">
            <a:gradFill>
              <a:gsLst>
                <a:gs pos="50000">
                  <a:schemeClr val="bg2"/>
                </a:gs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4059F8-A688-4FFE-AA79-3B6D811F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22287"/>
            <a:ext cx="5181600" cy="36387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80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  <p:sldLayoutId id="2147483685" r:id="rId5"/>
    <p:sldLayoutId id="2147483686" r:id="rId6"/>
    <p:sldLayoutId id="2147483688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B7F6C47-B260-4BB6-8230-7D14D5CDE026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4942799-31AF-4FF8-9D79-C1A3E01FB20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5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8879" y="1122363"/>
            <a:ext cx="8544394" cy="2387600"/>
          </a:xfrm>
        </p:spPr>
        <p:txBody>
          <a:bodyPr>
            <a:noAutofit/>
          </a:bodyPr>
          <a:lstStyle/>
          <a:p>
            <a:r>
              <a:rPr lang="pt-PT" sz="4800" cap="small" dirty="0"/>
              <a:t>Performance Exportadora</a:t>
            </a:r>
            <a:br>
              <a:rPr lang="pt-PT" sz="4800" cap="small" dirty="0"/>
            </a:br>
            <a:endParaRPr lang="pt-PT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8878" y="3602038"/>
            <a:ext cx="8544395" cy="2289096"/>
          </a:xfrm>
        </p:spPr>
        <p:txBody>
          <a:bodyPr>
            <a:normAutofit/>
          </a:bodyPr>
          <a:lstStyle/>
          <a:p>
            <a:r>
              <a:rPr lang="pt-PT" sz="3200" cap="small" dirty="0" err="1"/>
              <a:t>Constant</a:t>
            </a:r>
            <a:r>
              <a:rPr lang="pt-PT" sz="3200" cap="small" dirty="0"/>
              <a:t> </a:t>
            </a:r>
            <a:r>
              <a:rPr lang="pt-PT" sz="3200" cap="small" dirty="0" err="1"/>
              <a:t>Market</a:t>
            </a:r>
            <a:r>
              <a:rPr lang="pt-PT" sz="3200" cap="small" dirty="0"/>
              <a:t> Share/</a:t>
            </a:r>
            <a:r>
              <a:rPr lang="pt-PT" sz="3200" cap="small" dirty="0" err="1"/>
              <a:t>shift</a:t>
            </a:r>
            <a:r>
              <a:rPr lang="pt-PT" sz="3200" cap="small" dirty="0"/>
              <a:t> share  e Outros Indicadores</a:t>
            </a:r>
            <a:endParaRPr lang="en-GB" sz="3200" cap="small" dirty="0"/>
          </a:p>
          <a:p>
            <a:endParaRPr lang="pt-PT" sz="2800" cap="small" dirty="0"/>
          </a:p>
        </p:txBody>
      </p:sp>
    </p:spTree>
    <p:extLst>
      <p:ext uri="{BB962C8B-B14F-4D97-AF65-F5344CB8AC3E}">
        <p14:creationId xmlns:p14="http://schemas.microsoft.com/office/powerpoint/2010/main" val="165613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400" y="2359025"/>
            <a:ext cx="10515600" cy="1325563"/>
          </a:xfrm>
        </p:spPr>
        <p:txBody>
          <a:bodyPr/>
          <a:lstStyle/>
          <a:p>
            <a:pPr algn="ctr"/>
            <a:r>
              <a:rPr lang="pt-PT" cap="small" dirty="0"/>
              <a:t>Alguns exemplos…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5624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t-PT" sz="3600" cap="small" dirty="0"/>
            </a:br>
            <a:br>
              <a:rPr lang="pt-PT" sz="3600" cap="small" dirty="0"/>
            </a:br>
            <a:br>
              <a:rPr lang="pt-PT" sz="3600" cap="small" dirty="0"/>
            </a:br>
            <a:r>
              <a:rPr lang="pt-PT" sz="2000" cap="small" dirty="0"/>
              <a:t>CMS para Portugal em relação à UE15 entre 1999 e 2014</a:t>
            </a:r>
            <a:br>
              <a:rPr lang="pt-PT" dirty="0"/>
            </a:br>
            <a:endParaRPr lang="pt-PT" dirty="0"/>
          </a:p>
        </p:txBody>
      </p:sp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838200" y="6311900"/>
            <a:ext cx="332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i="1" cap="small" dirty="0"/>
              <a:t>Fonte</a:t>
            </a:r>
            <a:r>
              <a:rPr lang="pt-PT" cap="small" dirty="0"/>
              <a:t>: Fontoura &amp; Serôdio (2016)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1553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Posição de Conteúdo 4"/>
          <p:cNvGraphicFramePr>
            <a:graphicFrameLocks noGrp="1"/>
          </p:cNvGraphicFramePr>
          <p:nvPr>
            <p:ph idx="1"/>
          </p:nvPr>
        </p:nvGraphicFramePr>
        <p:xfrm>
          <a:off x="838200" y="390294"/>
          <a:ext cx="10515600" cy="5786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458610" y="6176964"/>
            <a:ext cx="27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i="1" cap="small" dirty="0"/>
              <a:t>Fonte</a:t>
            </a:r>
            <a:r>
              <a:rPr lang="pt-PT" cap="small" dirty="0"/>
              <a:t>: Marques </a:t>
            </a:r>
            <a:r>
              <a:rPr lang="pt-PT" i="1" cap="small" dirty="0" err="1"/>
              <a:t>et</a:t>
            </a:r>
            <a:r>
              <a:rPr lang="pt-PT" i="1" cap="small" dirty="0"/>
              <a:t> al</a:t>
            </a:r>
            <a:r>
              <a:rPr lang="pt-PT" cap="small" dirty="0"/>
              <a:t> (2015)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3756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320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3B6243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50" name="Tabela 5">
            <a:extLst>
              <a:ext uri="{FF2B5EF4-FFF2-40B4-BE49-F238E27FC236}">
                <a16:creationId xmlns:a16="http://schemas.microsoft.com/office/drawing/2014/main" id="{9895741E-6A1A-46CC-A7E1-D202C31CD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264168"/>
              </p:ext>
            </p:extLst>
          </p:nvPr>
        </p:nvGraphicFramePr>
        <p:xfrm>
          <a:off x="574215" y="1618938"/>
          <a:ext cx="11030330" cy="2096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826">
                  <a:extLst>
                    <a:ext uri="{9D8B030D-6E8A-4147-A177-3AD203B41FA5}">
                      <a16:colId xmlns:a16="http://schemas.microsoft.com/office/drawing/2014/main" val="1158482602"/>
                    </a:ext>
                  </a:extLst>
                </a:gridCol>
                <a:gridCol w="910270">
                  <a:extLst>
                    <a:ext uri="{9D8B030D-6E8A-4147-A177-3AD203B41FA5}">
                      <a16:colId xmlns:a16="http://schemas.microsoft.com/office/drawing/2014/main" val="3598210495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2194727043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4241090469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1848200561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3678237516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3760568117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3714850298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155971469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238830570"/>
                    </a:ext>
                  </a:extLst>
                </a:gridCol>
                <a:gridCol w="823026">
                  <a:extLst>
                    <a:ext uri="{9D8B030D-6E8A-4147-A177-3AD203B41FA5}">
                      <a16:colId xmlns:a16="http://schemas.microsoft.com/office/drawing/2014/main" val="291197964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347906326"/>
                    </a:ext>
                  </a:extLst>
                </a:gridCol>
              </a:tblGrid>
              <a:tr h="5721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pt-PT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ECONOMIA</a:t>
                      </a:r>
                      <a:endParaRPr lang="pt-PT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Indonésia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Malásia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Filipinas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Singapura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Tailândia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Vietname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Brunei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Cambodja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Myanmar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ASEAN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8554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PIB a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preços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correntes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US$m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931 216,2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299 632,2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311 452,5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296 977,4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407 048,0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198 196,3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11 206,4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19 194,1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15 903,3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68 636,2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2 559 462,7</a:t>
                      </a:r>
                      <a:endParaRPr lang="pt-PT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7162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PIB per capita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(US$) 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3 599,5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9 463,9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3 016,7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52 962,6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6 034,4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2 138,2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26 492,7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1 266,3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2 401,9</a:t>
                      </a:r>
                      <a:endParaRPr lang="pt-PT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1 297,1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4 033,9</a:t>
                      </a:r>
                      <a:endParaRPr lang="pt-PT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3780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Crescimento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real do PIB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8749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Taxa de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inflação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média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 -5,9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99431"/>
                  </a:ext>
                </a:extLst>
              </a:tr>
            </a:tbl>
          </a:graphicData>
        </a:graphic>
      </p:graphicFrame>
      <p:grpSp>
        <p:nvGrpSpPr>
          <p:cNvPr id="52" name="Shape 513">
            <a:extLst>
              <a:ext uri="{FF2B5EF4-FFF2-40B4-BE49-F238E27FC236}">
                <a16:creationId xmlns:a16="http://schemas.microsoft.com/office/drawing/2014/main" id="{33FFBA9F-FFB6-4F3C-9904-C886F01F056C}"/>
              </a:ext>
            </a:extLst>
          </p:cNvPr>
          <p:cNvGrpSpPr/>
          <p:nvPr/>
        </p:nvGrpSpPr>
        <p:grpSpPr>
          <a:xfrm>
            <a:off x="706193" y="1726145"/>
            <a:ext cx="397590" cy="365706"/>
            <a:chOff x="5300400" y="3670175"/>
            <a:chExt cx="421300" cy="399325"/>
          </a:xfrm>
          <a:solidFill>
            <a:srgbClr val="92D050"/>
          </a:solidFill>
        </p:grpSpPr>
        <p:sp>
          <p:nvSpPr>
            <p:cNvPr id="54" name="Shape 514">
              <a:extLst>
                <a:ext uri="{FF2B5EF4-FFF2-40B4-BE49-F238E27FC236}">
                  <a16:creationId xmlns:a16="http://schemas.microsoft.com/office/drawing/2014/main" id="{2EB2836D-DAB1-4B60-98A7-4D239665BA59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600">
                <a:solidFill>
                  <a:srgbClr val="92D050"/>
                </a:solidFill>
              </a:endParaRPr>
            </a:p>
          </p:txBody>
        </p:sp>
        <p:sp>
          <p:nvSpPr>
            <p:cNvPr id="55" name="Shape 515">
              <a:extLst>
                <a:ext uri="{FF2B5EF4-FFF2-40B4-BE49-F238E27FC236}">
                  <a16:creationId xmlns:a16="http://schemas.microsoft.com/office/drawing/2014/main" id="{15E58514-4A5A-40C1-908B-8B1E8DDF4307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600">
                <a:solidFill>
                  <a:srgbClr val="92D050"/>
                </a:solidFill>
              </a:endParaRPr>
            </a:p>
          </p:txBody>
        </p:sp>
        <p:sp>
          <p:nvSpPr>
            <p:cNvPr id="59" name="Shape 516">
              <a:extLst>
                <a:ext uri="{FF2B5EF4-FFF2-40B4-BE49-F238E27FC236}">
                  <a16:creationId xmlns:a16="http://schemas.microsoft.com/office/drawing/2014/main" id="{2036EC82-F656-4C94-A6C8-39CEA7047DD2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600">
                <a:solidFill>
                  <a:srgbClr val="92D050"/>
                </a:solidFill>
              </a:endParaRPr>
            </a:p>
          </p:txBody>
        </p:sp>
        <p:sp>
          <p:nvSpPr>
            <p:cNvPr id="60" name="Shape 517">
              <a:extLst>
                <a:ext uri="{FF2B5EF4-FFF2-40B4-BE49-F238E27FC236}">
                  <a16:creationId xmlns:a16="http://schemas.microsoft.com/office/drawing/2014/main" id="{C8318EF1-BA4D-4E8C-935D-95309BEB3DEE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600">
                <a:solidFill>
                  <a:srgbClr val="92D050"/>
                </a:solidFill>
              </a:endParaRPr>
            </a:p>
          </p:txBody>
        </p:sp>
        <p:sp>
          <p:nvSpPr>
            <p:cNvPr id="61" name="Shape 518">
              <a:extLst>
                <a:ext uri="{FF2B5EF4-FFF2-40B4-BE49-F238E27FC236}">
                  <a16:creationId xmlns:a16="http://schemas.microsoft.com/office/drawing/2014/main" id="{3D49791A-3487-484D-8B5D-5D57F0EFB8EA}"/>
                </a:ext>
              </a:extLst>
            </p:cNvPr>
            <p:cNvSpPr/>
            <p:nvPr/>
          </p:nvSpPr>
          <p:spPr>
            <a:xfrm>
              <a:off x="5324823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600">
                <a:solidFill>
                  <a:srgbClr val="92D050"/>
                </a:solidFill>
              </a:endParaRP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C6064DFA-4A15-44F2-83DC-4492722B1554}"/>
              </a:ext>
            </a:extLst>
          </p:cNvPr>
          <p:cNvSpPr/>
          <p:nvPr/>
        </p:nvSpPr>
        <p:spPr>
          <a:xfrm>
            <a:off x="613440" y="1636646"/>
            <a:ext cx="583096" cy="54470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8" name="Tabela 5">
            <a:extLst>
              <a:ext uri="{FF2B5EF4-FFF2-40B4-BE49-F238E27FC236}">
                <a16:creationId xmlns:a16="http://schemas.microsoft.com/office/drawing/2014/main" id="{15DAA7B1-7FEA-41D1-B2E3-CD79F466E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91339"/>
              </p:ext>
            </p:extLst>
          </p:nvPr>
        </p:nvGraphicFramePr>
        <p:xfrm>
          <a:off x="574216" y="3894961"/>
          <a:ext cx="11068238" cy="2461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719">
                  <a:extLst>
                    <a:ext uri="{9D8B030D-6E8A-4147-A177-3AD203B41FA5}">
                      <a16:colId xmlns:a16="http://schemas.microsoft.com/office/drawing/2014/main" val="1158482602"/>
                    </a:ext>
                  </a:extLst>
                </a:gridCol>
                <a:gridCol w="913664">
                  <a:extLst>
                    <a:ext uri="{9D8B030D-6E8A-4147-A177-3AD203B41FA5}">
                      <a16:colId xmlns:a16="http://schemas.microsoft.com/office/drawing/2014/main" val="3598210495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2194727043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4241090469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1848200561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3678237516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3760568117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3714850298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155971469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238830570"/>
                    </a:ext>
                  </a:extLst>
                </a:gridCol>
                <a:gridCol w="826095">
                  <a:extLst>
                    <a:ext uri="{9D8B030D-6E8A-4147-A177-3AD203B41FA5}">
                      <a16:colId xmlns:a16="http://schemas.microsoft.com/office/drawing/2014/main" val="291197964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347906326"/>
                    </a:ext>
                  </a:extLst>
                </a:gridCol>
              </a:tblGrid>
              <a:tr h="5721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pt-PT" sz="1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COMÉRCIO</a:t>
                      </a:r>
                      <a:endParaRPr lang="pt-PT" sz="1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8554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Comércio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total de bens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US$m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280 839,0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357 806,6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142 248,0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629 992,6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409 994,2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351 038,5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7 544,0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22 444,1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7 231,2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27 205,0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2 236 343,3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7162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Intra-ASEAN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US$m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68 647,6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97 092,1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30 895,5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162 108,1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94 258,6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41 159,1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2 507,3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5 483,9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4 603,1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9 257,7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516 012,9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3780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08000" marR="0" lvl="0" indent="-72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Extra-ASEAN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US$m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212 191,4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260 714,5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111 352,5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467 884,5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315 735,5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309 879,4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5 036,8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16 960,3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2 628,1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17 947,3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1 720 330,4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8749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08000" marR="0" lvl="0" indent="-72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Exportações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totais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US$m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145 186,2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189 414,3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56 312,9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338 083,2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215 326,6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176 575,1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4 873,8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10 073,1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3 124,2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11 509,3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1 150 478,7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9943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08000" marR="0" lvl="0" indent="-72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Importações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totais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US$m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135 652,8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168 392,3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85 935,1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291 909,4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194 667,5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174 463,4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2 670,2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12 371,0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4 107,1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15 695,7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1 085 864,5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B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942897"/>
                  </a:ext>
                </a:extLst>
              </a:tr>
            </a:tbl>
          </a:graphicData>
        </a:graphic>
      </p:graphicFrame>
      <p:sp>
        <p:nvSpPr>
          <p:cNvPr id="69" name="Oval 68">
            <a:extLst>
              <a:ext uri="{FF2B5EF4-FFF2-40B4-BE49-F238E27FC236}">
                <a16:creationId xmlns:a16="http://schemas.microsoft.com/office/drawing/2014/main" id="{BF1D1B7A-7760-4F9D-93F4-B2238E835730}"/>
              </a:ext>
            </a:extLst>
          </p:cNvPr>
          <p:cNvSpPr/>
          <p:nvPr/>
        </p:nvSpPr>
        <p:spPr>
          <a:xfrm>
            <a:off x="616896" y="3907939"/>
            <a:ext cx="583096" cy="54470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0" name="Picture 35">
            <a:extLst>
              <a:ext uri="{FF2B5EF4-FFF2-40B4-BE49-F238E27FC236}">
                <a16:creationId xmlns:a16="http://schemas.microsoft.com/office/drawing/2014/main" id="{A5E57A56-BD0B-4FE0-AD88-ACFD389E0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17" r="4526" b="13417"/>
          <a:stretch/>
        </p:blipFill>
        <p:spPr>
          <a:xfrm>
            <a:off x="669806" y="3997410"/>
            <a:ext cx="477275" cy="365760"/>
          </a:xfrm>
          <a:prstGeom prst="rect">
            <a:avLst/>
          </a:prstGeom>
        </p:spPr>
      </p:pic>
      <p:cxnSp>
        <p:nvCxnSpPr>
          <p:cNvPr id="71" name="Straight Connector 39">
            <a:extLst>
              <a:ext uri="{FF2B5EF4-FFF2-40B4-BE49-F238E27FC236}">
                <a16:creationId xmlns:a16="http://schemas.microsoft.com/office/drawing/2014/main" id="{3906ACD9-C7E2-42AA-BE45-B58CC9D6BD96}"/>
              </a:ext>
            </a:extLst>
          </p:cNvPr>
          <p:cNvCxnSpPr>
            <a:cxnSpLocks/>
          </p:cNvCxnSpPr>
          <p:nvPr/>
        </p:nvCxnSpPr>
        <p:spPr>
          <a:xfrm>
            <a:off x="998923" y="4452642"/>
            <a:ext cx="10620000" cy="0"/>
          </a:xfrm>
          <a:prstGeom prst="line">
            <a:avLst/>
          </a:prstGeom>
          <a:ln w="317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43">
            <a:extLst>
              <a:ext uri="{FF2B5EF4-FFF2-40B4-BE49-F238E27FC236}">
                <a16:creationId xmlns:a16="http://schemas.microsoft.com/office/drawing/2014/main" id="{3E7CB0F4-C8CF-48CB-BFCB-FCA99A826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6" t="3846" r="20762" b="15517"/>
          <a:stretch/>
        </p:blipFill>
        <p:spPr>
          <a:xfrm>
            <a:off x="11448472" y="3982165"/>
            <a:ext cx="324000" cy="55962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4D93703-DA0B-4443-8D99-D1CF5054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393173" cy="640080"/>
          </a:xfrm>
        </p:spPr>
        <p:txBody>
          <a:bodyPr/>
          <a:lstStyle/>
          <a:p>
            <a:r>
              <a:rPr lang="en-US" b="1" dirty="0"/>
              <a:t>ASEAN : </a:t>
            </a:r>
            <a:r>
              <a:rPr lang="en-US" b="1" dirty="0" err="1"/>
              <a:t>Associação</a:t>
            </a:r>
            <a:r>
              <a:rPr lang="en-US" b="1" dirty="0"/>
              <a:t> das </a:t>
            </a:r>
            <a:r>
              <a:rPr lang="en-US" b="1" dirty="0" err="1"/>
              <a:t>Nações</a:t>
            </a:r>
            <a:r>
              <a:rPr lang="en-US" b="1" dirty="0"/>
              <a:t> do </a:t>
            </a:r>
            <a:r>
              <a:rPr lang="en-US" b="1" dirty="0" err="1"/>
              <a:t>Sudeste</a:t>
            </a:r>
            <a:r>
              <a:rPr lang="en-US" b="1" dirty="0"/>
              <a:t> </a:t>
            </a:r>
            <a:r>
              <a:rPr lang="en-US" b="1" dirty="0" err="1"/>
              <a:t>Asiático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916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3B6243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393173" cy="640080"/>
          </a:xfrm>
        </p:spPr>
        <p:txBody>
          <a:bodyPr/>
          <a:lstStyle/>
          <a:p>
            <a:r>
              <a:rPr lang="en-US" b="1" dirty="0"/>
              <a:t>A </a:t>
            </a:r>
            <a:r>
              <a:rPr lang="en-US" b="1" dirty="0" err="1"/>
              <a:t>integração</a:t>
            </a:r>
            <a:r>
              <a:rPr lang="en-US" b="1" dirty="0"/>
              <a:t> </a:t>
            </a:r>
            <a:r>
              <a:rPr lang="en-US" b="1" dirty="0" err="1"/>
              <a:t>económica</a:t>
            </a:r>
            <a:r>
              <a:rPr lang="en-US" b="1" dirty="0"/>
              <a:t> regional da ASEAN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A54081-4482-48CE-9F8C-D8F152D832A3}"/>
              </a:ext>
            </a:extLst>
          </p:cNvPr>
          <p:cNvSpPr/>
          <p:nvPr/>
        </p:nvSpPr>
        <p:spPr>
          <a:xfrm>
            <a:off x="1583140" y="1595257"/>
            <a:ext cx="1456682" cy="1440000"/>
          </a:xfrm>
          <a:prstGeom prst="ellipse">
            <a:avLst/>
          </a:prstGeom>
          <a:solidFill>
            <a:srgbClr val="B66113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640D57FF-BAD3-402A-A4F4-32421F3DE91B}"/>
              </a:ext>
            </a:extLst>
          </p:cNvPr>
          <p:cNvSpPr txBox="1"/>
          <p:nvPr/>
        </p:nvSpPr>
        <p:spPr>
          <a:xfrm>
            <a:off x="968765" y="3062555"/>
            <a:ext cx="270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B66113"/>
                </a:solidFill>
                <a:latin typeface="+mj-lt"/>
              </a:rPr>
              <a:t>Associação das Nações do Sudeste Asiático</a:t>
            </a:r>
          </a:p>
        </p:txBody>
      </p: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79A26460-5E7E-44D3-A6DA-90775DEC7682}"/>
              </a:ext>
            </a:extLst>
          </p:cNvPr>
          <p:cNvCxnSpPr>
            <a:cxnSpLocks/>
          </p:cNvCxnSpPr>
          <p:nvPr/>
        </p:nvCxnSpPr>
        <p:spPr>
          <a:xfrm>
            <a:off x="1113183" y="3759753"/>
            <a:ext cx="2411895" cy="0"/>
          </a:xfrm>
          <a:prstGeom prst="line">
            <a:avLst/>
          </a:prstGeom>
          <a:noFill/>
          <a:ln w="28575" cap="flat" cmpd="sng" algn="ctr">
            <a:solidFill>
              <a:srgbClr val="B66113"/>
            </a:solidFill>
            <a:prstDash val="solid"/>
          </a:ln>
          <a:effectLst/>
        </p:spPr>
      </p:cxnSp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1412B22F-E3CC-4FD3-B6AB-E81D3E8E0F6D}"/>
              </a:ext>
            </a:extLst>
          </p:cNvPr>
          <p:cNvGraphicFramePr>
            <a:graphicFrameLocks noGrp="1"/>
          </p:cNvGraphicFramePr>
          <p:nvPr/>
        </p:nvGraphicFramePr>
        <p:xfrm>
          <a:off x="723487" y="4019610"/>
          <a:ext cx="3780000" cy="2119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3832">
                  <a:extLst>
                    <a:ext uri="{9D8B030D-6E8A-4147-A177-3AD203B41FA5}">
                      <a16:colId xmlns:a16="http://schemas.microsoft.com/office/drawing/2014/main" val="296198090"/>
                    </a:ext>
                  </a:extLst>
                </a:gridCol>
                <a:gridCol w="2856168">
                  <a:extLst>
                    <a:ext uri="{9D8B030D-6E8A-4147-A177-3AD203B41FA5}">
                      <a16:colId xmlns:a16="http://schemas.microsoft.com/office/drawing/2014/main" val="271322760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>
                            <a:lumMod val="75000"/>
                          </a:schemeClr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pt-PT" sz="1600" dirty="0"/>
                        <a:t>1967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Indonésia, Malásia, Filipinas, Singapura e Tailândia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3982025"/>
                  </a:ext>
                </a:extLst>
              </a:tr>
              <a:tr h="368672"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>
                            <a:lumMod val="75000"/>
                          </a:schemeClr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pt-PT" sz="1600" dirty="0"/>
                        <a:t>1984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Brunei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9790066"/>
                  </a:ext>
                </a:extLst>
              </a:tr>
              <a:tr h="368672"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>
                            <a:lumMod val="75000"/>
                          </a:schemeClr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pt-PT" sz="1600" dirty="0"/>
                        <a:t>1995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Vietname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6027167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>
                            <a:lumMod val="75000"/>
                          </a:schemeClr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pt-PT" sz="1600" dirty="0"/>
                        <a:t>1997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Laos e Myanmar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0157447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>
                            <a:lumMod val="75000"/>
                          </a:schemeClr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pt-PT" sz="1600" dirty="0"/>
                        <a:t>1999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err="1"/>
                        <a:t>Cambodja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6235564"/>
                  </a:ext>
                </a:extLst>
              </a:tr>
            </a:tbl>
          </a:graphicData>
        </a:graphic>
      </p:graphicFrame>
      <p:sp>
        <p:nvSpPr>
          <p:cNvPr id="31" name="Rectangle 4">
            <a:extLst>
              <a:ext uri="{FF2B5EF4-FFF2-40B4-BE49-F238E27FC236}">
                <a16:creationId xmlns:a16="http://schemas.microsoft.com/office/drawing/2014/main" id="{46D65003-2857-49E4-BE36-86AD98A7545A}"/>
              </a:ext>
            </a:extLst>
          </p:cNvPr>
          <p:cNvSpPr/>
          <p:nvPr/>
        </p:nvSpPr>
        <p:spPr>
          <a:xfrm>
            <a:off x="3577810" y="2283553"/>
            <a:ext cx="795582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Diamond 7">
            <a:extLst>
              <a:ext uri="{FF2B5EF4-FFF2-40B4-BE49-F238E27FC236}">
                <a16:creationId xmlns:a16="http://schemas.microsoft.com/office/drawing/2014/main" id="{6FF41859-DC97-4C92-A098-8D35F4E38DF0}"/>
              </a:ext>
            </a:extLst>
          </p:cNvPr>
          <p:cNvSpPr/>
          <p:nvPr/>
        </p:nvSpPr>
        <p:spPr>
          <a:xfrm>
            <a:off x="4278203" y="2144896"/>
            <a:ext cx="332753" cy="332753"/>
          </a:xfrm>
          <a:prstGeom prst="diamond">
            <a:avLst/>
          </a:prstGeom>
          <a:solidFill>
            <a:schemeClr val="bg1"/>
          </a:solidFill>
          <a:ln w="25400">
            <a:solidFill>
              <a:srgbClr val="B66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Diamond 8">
            <a:extLst>
              <a:ext uri="{FF2B5EF4-FFF2-40B4-BE49-F238E27FC236}">
                <a16:creationId xmlns:a16="http://schemas.microsoft.com/office/drawing/2014/main" id="{F13CC2CD-BBE8-40A0-9EA6-6675CABC9613}"/>
              </a:ext>
            </a:extLst>
          </p:cNvPr>
          <p:cNvSpPr/>
          <p:nvPr/>
        </p:nvSpPr>
        <p:spPr>
          <a:xfrm>
            <a:off x="5896733" y="2144896"/>
            <a:ext cx="332753" cy="332753"/>
          </a:xfrm>
          <a:prstGeom prst="diamond">
            <a:avLst/>
          </a:prstGeom>
          <a:solidFill>
            <a:schemeClr val="bg1"/>
          </a:solidFill>
          <a:ln w="25400">
            <a:solidFill>
              <a:srgbClr val="B66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Diamond 9">
            <a:extLst>
              <a:ext uri="{FF2B5EF4-FFF2-40B4-BE49-F238E27FC236}">
                <a16:creationId xmlns:a16="http://schemas.microsoft.com/office/drawing/2014/main" id="{F2C5203B-FA88-42E1-864F-4500A3C20BC7}"/>
              </a:ext>
            </a:extLst>
          </p:cNvPr>
          <p:cNvSpPr/>
          <p:nvPr/>
        </p:nvSpPr>
        <p:spPr>
          <a:xfrm>
            <a:off x="7515263" y="2144896"/>
            <a:ext cx="332753" cy="332753"/>
          </a:xfrm>
          <a:prstGeom prst="diamond">
            <a:avLst/>
          </a:prstGeom>
          <a:solidFill>
            <a:schemeClr val="bg1"/>
          </a:solidFill>
          <a:ln w="25400">
            <a:solidFill>
              <a:srgbClr val="B66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EFACA7F0-FEBE-42DC-A7B0-B930189B4DF5}"/>
              </a:ext>
            </a:extLst>
          </p:cNvPr>
          <p:cNvSpPr txBox="1"/>
          <p:nvPr/>
        </p:nvSpPr>
        <p:spPr>
          <a:xfrm>
            <a:off x="4111798" y="1622553"/>
            <a:ext cx="6655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1992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9D48F2D5-75E2-4012-B928-2799D8E6A903}"/>
              </a:ext>
            </a:extLst>
          </p:cNvPr>
          <p:cNvSpPr txBox="1"/>
          <p:nvPr/>
        </p:nvSpPr>
        <p:spPr>
          <a:xfrm>
            <a:off x="5730328" y="1622553"/>
            <a:ext cx="6655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1998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49D6A600-41F0-4A49-A5B4-E69ACDFC1E71}"/>
              </a:ext>
            </a:extLst>
          </p:cNvPr>
          <p:cNvSpPr txBox="1"/>
          <p:nvPr/>
        </p:nvSpPr>
        <p:spPr>
          <a:xfrm>
            <a:off x="7348858" y="1622553"/>
            <a:ext cx="6655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2009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2E7D2F0B-80DD-434A-8262-957A85D78FF1}"/>
              </a:ext>
            </a:extLst>
          </p:cNvPr>
          <p:cNvSpPr txBox="1"/>
          <p:nvPr/>
        </p:nvSpPr>
        <p:spPr>
          <a:xfrm>
            <a:off x="8967388" y="1622553"/>
            <a:ext cx="6655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2012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5CFE30A6-06FF-425A-9A4C-3E8C60A0E428}"/>
              </a:ext>
            </a:extLst>
          </p:cNvPr>
          <p:cNvSpPr txBox="1"/>
          <p:nvPr/>
        </p:nvSpPr>
        <p:spPr>
          <a:xfrm>
            <a:off x="3662043" y="2633653"/>
            <a:ext cx="15650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Acordo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Comércio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Livre da ASEAN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E162094C-CC61-40A6-97DC-1FB7F72247A2}"/>
              </a:ext>
            </a:extLst>
          </p:cNvPr>
          <p:cNvSpPr txBox="1"/>
          <p:nvPr/>
        </p:nvSpPr>
        <p:spPr>
          <a:xfrm>
            <a:off x="5280573" y="2541320"/>
            <a:ext cx="15650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Área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Investimento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 ASEAN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TextBox 37">
            <a:extLst>
              <a:ext uri="{FF2B5EF4-FFF2-40B4-BE49-F238E27FC236}">
                <a16:creationId xmlns:a16="http://schemas.microsoft.com/office/drawing/2014/main" id="{7F21518C-2863-4B12-9F4A-AEB602E61513}"/>
              </a:ext>
            </a:extLst>
          </p:cNvPr>
          <p:cNvSpPr txBox="1"/>
          <p:nvPr/>
        </p:nvSpPr>
        <p:spPr>
          <a:xfrm>
            <a:off x="8517633" y="2633653"/>
            <a:ext cx="15650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Acordo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Abrangente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Investimento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1" name="TextBox 40">
            <a:extLst>
              <a:ext uri="{FF2B5EF4-FFF2-40B4-BE49-F238E27FC236}">
                <a16:creationId xmlns:a16="http://schemas.microsoft.com/office/drawing/2014/main" id="{281B4552-21B5-449D-90DC-6E4EDF00B5D0}"/>
              </a:ext>
            </a:extLst>
          </p:cNvPr>
          <p:cNvSpPr txBox="1"/>
          <p:nvPr/>
        </p:nvSpPr>
        <p:spPr>
          <a:xfrm>
            <a:off x="6899103" y="2633653"/>
            <a:ext cx="15650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Acordo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Comércio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Mercadorias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id="{B9524BFC-E9CC-4A12-9315-FDAA5EDB37CC}"/>
              </a:ext>
            </a:extLst>
          </p:cNvPr>
          <p:cNvSpPr txBox="1"/>
          <p:nvPr/>
        </p:nvSpPr>
        <p:spPr>
          <a:xfrm>
            <a:off x="10511412" y="1622553"/>
            <a:ext cx="6655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accent2"/>
                </a:solidFill>
                <a:cs typeface="Arial" pitchFamily="34" charset="0"/>
              </a:rPr>
              <a:t>2015</a:t>
            </a:r>
            <a:endParaRPr lang="ko-KR" altLang="en-US" sz="1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56" name="TextBox 40">
            <a:extLst>
              <a:ext uri="{FF2B5EF4-FFF2-40B4-BE49-F238E27FC236}">
                <a16:creationId xmlns:a16="http://schemas.microsoft.com/office/drawing/2014/main" id="{0E8BC7BB-8196-41F3-BE06-7EF0E62FF354}"/>
              </a:ext>
            </a:extLst>
          </p:cNvPr>
          <p:cNvSpPr txBox="1"/>
          <p:nvPr/>
        </p:nvSpPr>
        <p:spPr>
          <a:xfrm>
            <a:off x="10061657" y="2541320"/>
            <a:ext cx="15650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Comunidade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Económica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 ASEAN (AEC)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7" name="Diamond 5">
            <a:extLst>
              <a:ext uri="{FF2B5EF4-FFF2-40B4-BE49-F238E27FC236}">
                <a16:creationId xmlns:a16="http://schemas.microsoft.com/office/drawing/2014/main" id="{7391F7E0-61E1-4265-AF32-A661F56056CE}"/>
              </a:ext>
            </a:extLst>
          </p:cNvPr>
          <p:cNvSpPr/>
          <p:nvPr/>
        </p:nvSpPr>
        <p:spPr>
          <a:xfrm>
            <a:off x="10623615" y="2075240"/>
            <a:ext cx="436064" cy="436064"/>
          </a:xfrm>
          <a:prstGeom prst="diamond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Diamond 9">
            <a:extLst>
              <a:ext uri="{FF2B5EF4-FFF2-40B4-BE49-F238E27FC236}">
                <a16:creationId xmlns:a16="http://schemas.microsoft.com/office/drawing/2014/main" id="{88DF8FBC-3559-430E-9CFC-69E2D3F845F9}"/>
              </a:ext>
            </a:extLst>
          </p:cNvPr>
          <p:cNvSpPr/>
          <p:nvPr/>
        </p:nvSpPr>
        <p:spPr>
          <a:xfrm>
            <a:off x="9125403" y="2164776"/>
            <a:ext cx="332753" cy="332753"/>
          </a:xfrm>
          <a:prstGeom prst="diamond">
            <a:avLst/>
          </a:prstGeom>
          <a:solidFill>
            <a:schemeClr val="bg1"/>
          </a:solidFill>
          <a:ln w="25400">
            <a:solidFill>
              <a:srgbClr val="B66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F675C7-BAEE-4AF2-BECB-05768B288C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4669" r="6189"/>
          <a:stretch/>
        </p:blipFill>
        <p:spPr>
          <a:xfrm>
            <a:off x="1727086" y="1791255"/>
            <a:ext cx="1161216" cy="1048131"/>
          </a:xfrm>
          <a:prstGeom prst="flowChartConnector">
            <a:avLst/>
          </a:prstGeom>
        </p:spPr>
      </p:pic>
      <p:sp>
        <p:nvSpPr>
          <p:cNvPr id="29" name="Retângulo: Cantos Arredondados 60">
            <a:extLst>
              <a:ext uri="{FF2B5EF4-FFF2-40B4-BE49-F238E27FC236}">
                <a16:creationId xmlns:a16="http://schemas.microsoft.com/office/drawing/2014/main" id="{30200941-F935-4BD7-97F2-7D2C96F117F8}"/>
              </a:ext>
            </a:extLst>
          </p:cNvPr>
          <p:cNvSpPr/>
          <p:nvPr/>
        </p:nvSpPr>
        <p:spPr>
          <a:xfrm>
            <a:off x="10082706" y="1404730"/>
            <a:ext cx="1565073" cy="2024270"/>
          </a:xfrm>
          <a:prstGeom prst="roundRect">
            <a:avLst/>
          </a:prstGeom>
          <a:noFill/>
          <a:ln w="28575">
            <a:solidFill>
              <a:srgbClr val="3B624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71242C-E59B-43D2-8589-E133DF989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79" y="3644014"/>
            <a:ext cx="5577236" cy="285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Arrow: Bent 31">
            <a:extLst>
              <a:ext uri="{FF2B5EF4-FFF2-40B4-BE49-F238E27FC236}">
                <a16:creationId xmlns:a16="http://schemas.microsoft.com/office/drawing/2014/main" id="{ED798AB6-AC49-4AEB-ADB1-A493EF95C7D9}"/>
              </a:ext>
            </a:extLst>
          </p:cNvPr>
          <p:cNvSpPr/>
          <p:nvPr/>
        </p:nvSpPr>
        <p:spPr>
          <a:xfrm rot="10800000">
            <a:off x="10250580" y="3429000"/>
            <a:ext cx="791570" cy="1816079"/>
          </a:xfrm>
          <a:prstGeom prst="bentArrow">
            <a:avLst/>
          </a:prstGeom>
          <a:noFill/>
          <a:ln w="28575">
            <a:solidFill>
              <a:srgbClr val="3B62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6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2" grpId="0"/>
      <p:bldP spid="45" grpId="0"/>
      <p:bldP spid="48" grpId="0"/>
      <p:bldP spid="51" grpId="0"/>
      <p:bldP spid="58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AC648D2A-B80D-40EA-8875-CE281431D15B}"/>
              </a:ext>
            </a:extLst>
          </p:cNvPr>
          <p:cNvSpPr txBox="1"/>
          <p:nvPr/>
        </p:nvSpPr>
        <p:spPr>
          <a:xfrm>
            <a:off x="1493159" y="4829519"/>
            <a:ext cx="2920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Comunicação“Europa Global”</a:t>
            </a:r>
          </a:p>
          <a:p>
            <a:endParaRPr lang="pt-PT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Suspensão das negociações comerciais da Ronda de Doha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53AB04-686E-4C28-8C0B-BD67EBC64996}"/>
              </a:ext>
            </a:extLst>
          </p:cNvPr>
          <p:cNvSpPr txBox="1"/>
          <p:nvPr/>
        </p:nvSpPr>
        <p:spPr>
          <a:xfrm>
            <a:off x="1586903" y="3201682"/>
            <a:ext cx="292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Iniciativa ComercialTrans-Regional UE-ASEAN (TREATI)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3B6243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6877119" cy="640080"/>
          </a:xfrm>
        </p:spPr>
        <p:txBody>
          <a:bodyPr/>
          <a:lstStyle/>
          <a:p>
            <a:r>
              <a:rPr lang="en-US" b="1" dirty="0" err="1"/>
              <a:t>Evolução</a:t>
            </a:r>
            <a:r>
              <a:rPr lang="en-US" b="1" dirty="0"/>
              <a:t> das </a:t>
            </a:r>
            <a:r>
              <a:rPr lang="en-US" b="1" dirty="0" err="1"/>
              <a:t>relações</a:t>
            </a:r>
            <a:r>
              <a:rPr lang="en-US" b="1" dirty="0"/>
              <a:t> ASEAN-UE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45E5F8-4EDB-44FE-AC66-4220C2C7BC51}"/>
              </a:ext>
            </a:extLst>
          </p:cNvPr>
          <p:cNvCxnSpPr>
            <a:cxnSpLocks/>
            <a:stCxn id="29" idx="0"/>
          </p:cNvCxnSpPr>
          <p:nvPr/>
        </p:nvCxnSpPr>
        <p:spPr>
          <a:xfrm>
            <a:off x="1370879" y="1732049"/>
            <a:ext cx="0" cy="4850357"/>
          </a:xfrm>
          <a:prstGeom prst="line">
            <a:avLst/>
          </a:prstGeom>
          <a:ln w="57150">
            <a:solidFill>
              <a:srgbClr val="3B6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FF0270A-7D47-4C40-B440-E6EF0A89722A}"/>
              </a:ext>
            </a:extLst>
          </p:cNvPr>
          <p:cNvSpPr/>
          <p:nvPr/>
        </p:nvSpPr>
        <p:spPr>
          <a:xfrm>
            <a:off x="1262867" y="1732048"/>
            <a:ext cx="216024" cy="216024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B78CF9-8DF1-44AA-97BA-7E8C353E466B}"/>
              </a:ext>
            </a:extLst>
          </p:cNvPr>
          <p:cNvSpPr txBox="1"/>
          <p:nvPr/>
        </p:nvSpPr>
        <p:spPr>
          <a:xfrm>
            <a:off x="-389971" y="1631747"/>
            <a:ext cx="149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1977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30C411-19C9-4E20-A5F4-C92BA51BA838}"/>
              </a:ext>
            </a:extLst>
          </p:cNvPr>
          <p:cNvSpPr/>
          <p:nvPr/>
        </p:nvSpPr>
        <p:spPr>
          <a:xfrm>
            <a:off x="1262867" y="3322169"/>
            <a:ext cx="216024" cy="216024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AF78A4-63DD-458D-993F-2F9CCC4EC593}"/>
              </a:ext>
            </a:extLst>
          </p:cNvPr>
          <p:cNvSpPr txBox="1"/>
          <p:nvPr/>
        </p:nvSpPr>
        <p:spPr>
          <a:xfrm>
            <a:off x="-389971" y="3205827"/>
            <a:ext cx="149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2003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88B23D-C1A1-4717-9263-907A90C6BCE1}"/>
              </a:ext>
            </a:extLst>
          </p:cNvPr>
          <p:cNvSpPr/>
          <p:nvPr/>
        </p:nvSpPr>
        <p:spPr>
          <a:xfrm>
            <a:off x="1262867" y="4912289"/>
            <a:ext cx="216024" cy="216024"/>
          </a:xfrm>
          <a:prstGeom prst="ellipse">
            <a:avLst/>
          </a:prstGeom>
          <a:solidFill>
            <a:srgbClr val="3B6243"/>
          </a:solidFill>
          <a:ln>
            <a:solidFill>
              <a:srgbClr val="3B6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6D90C8-5B7A-41AD-AC2A-4659D34EB03A}"/>
              </a:ext>
            </a:extLst>
          </p:cNvPr>
          <p:cNvSpPr txBox="1"/>
          <p:nvPr/>
        </p:nvSpPr>
        <p:spPr>
          <a:xfrm>
            <a:off x="-389971" y="4795947"/>
            <a:ext cx="149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2006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2D9914-3F6F-4093-87A1-223A44A842BB}"/>
              </a:ext>
            </a:extLst>
          </p:cNvPr>
          <p:cNvSpPr txBox="1"/>
          <p:nvPr/>
        </p:nvSpPr>
        <p:spPr>
          <a:xfrm>
            <a:off x="1586903" y="1580778"/>
            <a:ext cx="2920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Comunidade Económica Europeia (CEE) estabelece os primeiros contactos com a ASEAN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45" name="Group 26">
            <a:extLst>
              <a:ext uri="{FF2B5EF4-FFF2-40B4-BE49-F238E27FC236}">
                <a16:creationId xmlns:a16="http://schemas.microsoft.com/office/drawing/2014/main" id="{D0F651E3-B896-4879-9B8A-4F7BBB977B33}"/>
              </a:ext>
            </a:extLst>
          </p:cNvPr>
          <p:cNvGrpSpPr/>
          <p:nvPr/>
        </p:nvGrpSpPr>
        <p:grpSpPr>
          <a:xfrm>
            <a:off x="5623188" y="1776491"/>
            <a:ext cx="4971181" cy="4041850"/>
            <a:chOff x="1914525" y="1276351"/>
            <a:chExt cx="5333999" cy="4336841"/>
          </a:xfrm>
        </p:grpSpPr>
        <p:sp>
          <p:nvSpPr>
            <p:cNvPr id="46" name="Freeform 3">
              <a:extLst>
                <a:ext uri="{FF2B5EF4-FFF2-40B4-BE49-F238E27FC236}">
                  <a16:creationId xmlns:a16="http://schemas.microsoft.com/office/drawing/2014/main" id="{BB93A953-995F-40CB-80E7-7582D0C12AA8}"/>
                </a:ext>
              </a:extLst>
            </p:cNvPr>
            <p:cNvSpPr/>
            <p:nvPr/>
          </p:nvSpPr>
          <p:spPr>
            <a:xfrm>
              <a:off x="3587126" y="1400175"/>
              <a:ext cx="3661398" cy="3028950"/>
            </a:xfrm>
            <a:custGeom>
              <a:avLst/>
              <a:gdLst>
                <a:gd name="connsiteX0" fmla="*/ 3695700 w 3695700"/>
                <a:gd name="connsiteY0" fmla="*/ 0 h 3067050"/>
                <a:gd name="connsiteX1" fmla="*/ 2667000 w 3695700"/>
                <a:gd name="connsiteY1" fmla="*/ 7334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724150 w 3695700"/>
                <a:gd name="connsiteY1" fmla="*/ 79057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562350 w 3695700"/>
                <a:gd name="connsiteY16" fmla="*/ 252412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381000 w 3695700"/>
                <a:gd name="connsiteY8" fmla="*/ 1552575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60392 w 3660392"/>
                <a:gd name="connsiteY0" fmla="*/ 0 h 3067050"/>
                <a:gd name="connsiteX1" fmla="*/ 2403092 w 3660392"/>
                <a:gd name="connsiteY1" fmla="*/ 962025 h 3067050"/>
                <a:gd name="connsiteX2" fmla="*/ 2517392 w 3660392"/>
                <a:gd name="connsiteY2" fmla="*/ 1085850 h 3067050"/>
                <a:gd name="connsiteX3" fmla="*/ 2250692 w 3660392"/>
                <a:gd name="connsiteY3" fmla="*/ 1247775 h 3067050"/>
                <a:gd name="connsiteX4" fmla="*/ 2317367 w 3660392"/>
                <a:gd name="connsiteY4" fmla="*/ 1362075 h 3067050"/>
                <a:gd name="connsiteX5" fmla="*/ 1964942 w 3660392"/>
                <a:gd name="connsiteY5" fmla="*/ 1590675 h 3067050"/>
                <a:gd name="connsiteX6" fmla="*/ 1183892 w 3660392"/>
                <a:gd name="connsiteY6" fmla="*/ 1371600 h 3067050"/>
                <a:gd name="connsiteX7" fmla="*/ 345692 w 3660392"/>
                <a:gd name="connsiteY7" fmla="*/ 1552575 h 3067050"/>
                <a:gd name="connsiteX8" fmla="*/ 12317 w 3660392"/>
                <a:gd name="connsiteY8" fmla="*/ 2162175 h 3067050"/>
                <a:gd name="connsiteX9" fmla="*/ 850517 w 3660392"/>
                <a:gd name="connsiteY9" fmla="*/ 1990725 h 3067050"/>
                <a:gd name="connsiteX10" fmla="*/ 1155317 w 3660392"/>
                <a:gd name="connsiteY10" fmla="*/ 2019300 h 3067050"/>
                <a:gd name="connsiteX11" fmla="*/ 2584067 w 3660392"/>
                <a:gd name="connsiteY11" fmla="*/ 3067050 h 3067050"/>
                <a:gd name="connsiteX12" fmla="*/ 3088892 w 3660392"/>
                <a:gd name="connsiteY12" fmla="*/ 2609850 h 3067050"/>
                <a:gd name="connsiteX13" fmla="*/ 3184142 w 3660392"/>
                <a:gd name="connsiteY13" fmla="*/ 2686050 h 3067050"/>
                <a:gd name="connsiteX14" fmla="*/ 3507992 w 3660392"/>
                <a:gd name="connsiteY14" fmla="*/ 2466975 h 3067050"/>
                <a:gd name="connsiteX0" fmla="*/ 3661041 w 3661041"/>
                <a:gd name="connsiteY0" fmla="*/ 0 h 3067050"/>
                <a:gd name="connsiteX1" fmla="*/ 2403741 w 3661041"/>
                <a:gd name="connsiteY1" fmla="*/ 962025 h 3067050"/>
                <a:gd name="connsiteX2" fmla="*/ 2518041 w 3661041"/>
                <a:gd name="connsiteY2" fmla="*/ 1085850 h 3067050"/>
                <a:gd name="connsiteX3" fmla="*/ 2251341 w 3661041"/>
                <a:gd name="connsiteY3" fmla="*/ 1247775 h 3067050"/>
                <a:gd name="connsiteX4" fmla="*/ 2318016 w 3661041"/>
                <a:gd name="connsiteY4" fmla="*/ 1362075 h 3067050"/>
                <a:gd name="connsiteX5" fmla="*/ 1965591 w 3661041"/>
                <a:gd name="connsiteY5" fmla="*/ 1590675 h 3067050"/>
                <a:gd name="connsiteX6" fmla="*/ 1184541 w 3661041"/>
                <a:gd name="connsiteY6" fmla="*/ 1371600 h 3067050"/>
                <a:gd name="connsiteX7" fmla="*/ 346341 w 3661041"/>
                <a:gd name="connsiteY7" fmla="*/ 1552575 h 3067050"/>
                <a:gd name="connsiteX8" fmla="*/ 12966 w 3661041"/>
                <a:gd name="connsiteY8" fmla="*/ 2162175 h 3067050"/>
                <a:gd name="connsiteX9" fmla="*/ 813066 w 3661041"/>
                <a:gd name="connsiteY9" fmla="*/ 1905000 h 3067050"/>
                <a:gd name="connsiteX10" fmla="*/ 1155966 w 3661041"/>
                <a:gd name="connsiteY10" fmla="*/ 2019300 h 3067050"/>
                <a:gd name="connsiteX11" fmla="*/ 2584716 w 3661041"/>
                <a:gd name="connsiteY11" fmla="*/ 3067050 h 3067050"/>
                <a:gd name="connsiteX12" fmla="*/ 3089541 w 3661041"/>
                <a:gd name="connsiteY12" fmla="*/ 2609850 h 3067050"/>
                <a:gd name="connsiteX13" fmla="*/ 3184791 w 3661041"/>
                <a:gd name="connsiteY13" fmla="*/ 2686050 h 3067050"/>
                <a:gd name="connsiteX14" fmla="*/ 3508641 w 3661041"/>
                <a:gd name="connsiteY14" fmla="*/ 2466975 h 3067050"/>
                <a:gd name="connsiteX0" fmla="*/ 3662719 w 3662719"/>
                <a:gd name="connsiteY0" fmla="*/ 0 h 3067050"/>
                <a:gd name="connsiteX1" fmla="*/ 2405419 w 3662719"/>
                <a:gd name="connsiteY1" fmla="*/ 962025 h 3067050"/>
                <a:gd name="connsiteX2" fmla="*/ 2519719 w 3662719"/>
                <a:gd name="connsiteY2" fmla="*/ 1085850 h 3067050"/>
                <a:gd name="connsiteX3" fmla="*/ 2253019 w 3662719"/>
                <a:gd name="connsiteY3" fmla="*/ 1247775 h 3067050"/>
                <a:gd name="connsiteX4" fmla="*/ 2319694 w 3662719"/>
                <a:gd name="connsiteY4" fmla="*/ 1362075 h 3067050"/>
                <a:gd name="connsiteX5" fmla="*/ 1967269 w 3662719"/>
                <a:gd name="connsiteY5" fmla="*/ 1590675 h 3067050"/>
                <a:gd name="connsiteX6" fmla="*/ 1186219 w 3662719"/>
                <a:gd name="connsiteY6" fmla="*/ 1371600 h 3067050"/>
                <a:gd name="connsiteX7" fmla="*/ 348019 w 3662719"/>
                <a:gd name="connsiteY7" fmla="*/ 1552575 h 3067050"/>
                <a:gd name="connsiteX8" fmla="*/ 14644 w 3662719"/>
                <a:gd name="connsiteY8" fmla="*/ 2162175 h 3067050"/>
                <a:gd name="connsiteX9" fmla="*/ 814744 w 3662719"/>
                <a:gd name="connsiteY9" fmla="*/ 1905000 h 3067050"/>
                <a:gd name="connsiteX10" fmla="*/ 1157644 w 3662719"/>
                <a:gd name="connsiteY10" fmla="*/ 2019300 h 3067050"/>
                <a:gd name="connsiteX11" fmla="*/ 2586394 w 3662719"/>
                <a:gd name="connsiteY11" fmla="*/ 3067050 h 3067050"/>
                <a:gd name="connsiteX12" fmla="*/ 3091219 w 3662719"/>
                <a:gd name="connsiteY12" fmla="*/ 2609850 h 3067050"/>
                <a:gd name="connsiteX13" fmla="*/ 3186469 w 3662719"/>
                <a:gd name="connsiteY13" fmla="*/ 2686050 h 3067050"/>
                <a:gd name="connsiteX14" fmla="*/ 3510319 w 3662719"/>
                <a:gd name="connsiteY14" fmla="*/ 2466975 h 3067050"/>
                <a:gd name="connsiteX0" fmla="*/ 3663396 w 3663396"/>
                <a:gd name="connsiteY0" fmla="*/ 0 h 3067050"/>
                <a:gd name="connsiteX1" fmla="*/ 2406096 w 3663396"/>
                <a:gd name="connsiteY1" fmla="*/ 962025 h 3067050"/>
                <a:gd name="connsiteX2" fmla="*/ 2520396 w 3663396"/>
                <a:gd name="connsiteY2" fmla="*/ 1085850 h 3067050"/>
                <a:gd name="connsiteX3" fmla="*/ 2253696 w 3663396"/>
                <a:gd name="connsiteY3" fmla="*/ 1247775 h 3067050"/>
                <a:gd name="connsiteX4" fmla="*/ 2320371 w 3663396"/>
                <a:gd name="connsiteY4" fmla="*/ 1362075 h 3067050"/>
                <a:gd name="connsiteX5" fmla="*/ 1967946 w 3663396"/>
                <a:gd name="connsiteY5" fmla="*/ 1590675 h 3067050"/>
                <a:gd name="connsiteX6" fmla="*/ 1186896 w 3663396"/>
                <a:gd name="connsiteY6" fmla="*/ 1371600 h 3067050"/>
                <a:gd name="connsiteX7" fmla="*/ 348696 w 3663396"/>
                <a:gd name="connsiteY7" fmla="*/ 1552575 h 3067050"/>
                <a:gd name="connsiteX8" fmla="*/ 15321 w 3663396"/>
                <a:gd name="connsiteY8" fmla="*/ 2162175 h 3067050"/>
                <a:gd name="connsiteX9" fmla="*/ 786846 w 3663396"/>
                <a:gd name="connsiteY9" fmla="*/ 1905000 h 3067050"/>
                <a:gd name="connsiteX10" fmla="*/ 1158321 w 3663396"/>
                <a:gd name="connsiteY10" fmla="*/ 2019300 h 3067050"/>
                <a:gd name="connsiteX11" fmla="*/ 2587071 w 3663396"/>
                <a:gd name="connsiteY11" fmla="*/ 3067050 h 3067050"/>
                <a:gd name="connsiteX12" fmla="*/ 3091896 w 3663396"/>
                <a:gd name="connsiteY12" fmla="*/ 2609850 h 3067050"/>
                <a:gd name="connsiteX13" fmla="*/ 3187146 w 3663396"/>
                <a:gd name="connsiteY13" fmla="*/ 2686050 h 3067050"/>
                <a:gd name="connsiteX14" fmla="*/ 3510996 w 3663396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28950"/>
                <a:gd name="connsiteX1" fmla="*/ 2404098 w 3661398"/>
                <a:gd name="connsiteY1" fmla="*/ 962025 h 3028950"/>
                <a:gd name="connsiteX2" fmla="*/ 2518398 w 3661398"/>
                <a:gd name="connsiteY2" fmla="*/ 1085850 h 3028950"/>
                <a:gd name="connsiteX3" fmla="*/ 2251698 w 3661398"/>
                <a:gd name="connsiteY3" fmla="*/ 1247775 h 3028950"/>
                <a:gd name="connsiteX4" fmla="*/ 2318373 w 3661398"/>
                <a:gd name="connsiteY4" fmla="*/ 1362075 h 3028950"/>
                <a:gd name="connsiteX5" fmla="*/ 1965948 w 3661398"/>
                <a:gd name="connsiteY5" fmla="*/ 1590675 h 3028950"/>
                <a:gd name="connsiteX6" fmla="*/ 1184898 w 3661398"/>
                <a:gd name="connsiteY6" fmla="*/ 1371600 h 3028950"/>
                <a:gd name="connsiteX7" fmla="*/ 346698 w 3661398"/>
                <a:gd name="connsiteY7" fmla="*/ 1552575 h 3028950"/>
                <a:gd name="connsiteX8" fmla="*/ 13323 w 3661398"/>
                <a:gd name="connsiteY8" fmla="*/ 2162175 h 3028950"/>
                <a:gd name="connsiteX9" fmla="*/ 784848 w 3661398"/>
                <a:gd name="connsiteY9" fmla="*/ 1905000 h 3028950"/>
                <a:gd name="connsiteX10" fmla="*/ 1156323 w 3661398"/>
                <a:gd name="connsiteY10" fmla="*/ 2019300 h 3028950"/>
                <a:gd name="connsiteX11" fmla="*/ 2613648 w 3661398"/>
                <a:gd name="connsiteY11" fmla="*/ 3028950 h 3028950"/>
                <a:gd name="connsiteX12" fmla="*/ 3089898 w 3661398"/>
                <a:gd name="connsiteY12" fmla="*/ 2609850 h 3028950"/>
                <a:gd name="connsiteX13" fmla="*/ 3185148 w 3661398"/>
                <a:gd name="connsiteY13" fmla="*/ 2686050 h 3028950"/>
                <a:gd name="connsiteX14" fmla="*/ 3508998 w 3661398"/>
                <a:gd name="connsiteY14" fmla="*/ 2466975 h 30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61398" h="3028950">
                  <a:moveTo>
                    <a:pt x="3661398" y="0"/>
                  </a:moveTo>
                  <a:lnTo>
                    <a:pt x="2404098" y="962025"/>
                  </a:lnTo>
                  <a:lnTo>
                    <a:pt x="2518398" y="1085850"/>
                  </a:lnTo>
                  <a:lnTo>
                    <a:pt x="2251698" y="1247775"/>
                  </a:lnTo>
                  <a:lnTo>
                    <a:pt x="2318373" y="1362075"/>
                  </a:lnTo>
                  <a:lnTo>
                    <a:pt x="1965948" y="1590675"/>
                  </a:lnTo>
                  <a:cubicBezTo>
                    <a:pt x="1838948" y="1676400"/>
                    <a:pt x="1273798" y="1371600"/>
                    <a:pt x="1184898" y="1371600"/>
                  </a:cubicBezTo>
                  <a:cubicBezTo>
                    <a:pt x="905498" y="1431925"/>
                    <a:pt x="473698" y="1395413"/>
                    <a:pt x="346698" y="1552575"/>
                  </a:cubicBezTo>
                  <a:cubicBezTo>
                    <a:pt x="219698" y="1787525"/>
                    <a:pt x="130798" y="1917700"/>
                    <a:pt x="13323" y="2162175"/>
                  </a:cubicBezTo>
                  <a:cubicBezTo>
                    <a:pt x="-97802" y="2400300"/>
                    <a:pt x="514973" y="2390775"/>
                    <a:pt x="784848" y="1905000"/>
                  </a:cubicBezTo>
                  <a:lnTo>
                    <a:pt x="1156323" y="2019300"/>
                  </a:lnTo>
                  <a:cubicBezTo>
                    <a:pt x="1689723" y="2330450"/>
                    <a:pt x="2137398" y="2679700"/>
                    <a:pt x="2613648" y="3028950"/>
                  </a:cubicBezTo>
                  <a:lnTo>
                    <a:pt x="3089898" y="2609850"/>
                  </a:lnTo>
                  <a:lnTo>
                    <a:pt x="3185148" y="2686050"/>
                  </a:lnTo>
                  <a:lnTo>
                    <a:pt x="3508998" y="2466975"/>
                  </a:lnTo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7" name="Freeform 4">
              <a:extLst>
                <a:ext uri="{FF2B5EF4-FFF2-40B4-BE49-F238E27FC236}">
                  <a16:creationId xmlns:a16="http://schemas.microsoft.com/office/drawing/2014/main" id="{E5F2D0A5-B4A0-4A10-A4C5-01867812B05C}"/>
                </a:ext>
              </a:extLst>
            </p:cNvPr>
            <p:cNvSpPr/>
            <p:nvPr/>
          </p:nvSpPr>
          <p:spPr>
            <a:xfrm>
              <a:off x="1914525" y="1276351"/>
              <a:ext cx="4300729" cy="4336841"/>
            </a:xfrm>
            <a:custGeom>
              <a:avLst/>
              <a:gdLst>
                <a:gd name="connsiteX0" fmla="*/ 0 w 4276725"/>
                <a:gd name="connsiteY0" fmla="*/ 0 h 4114800"/>
                <a:gd name="connsiteX1" fmla="*/ 1028700 w 4276725"/>
                <a:gd name="connsiteY1" fmla="*/ 866775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4478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857500 w 4276725"/>
                <a:gd name="connsiteY8" fmla="*/ 221932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302473"/>
                <a:gd name="connsiteY0" fmla="*/ 0 h 4114800"/>
                <a:gd name="connsiteX1" fmla="*/ 1190625 w 4302473"/>
                <a:gd name="connsiteY1" fmla="*/ 990600 h 4114800"/>
                <a:gd name="connsiteX2" fmla="*/ 1095375 w 4302473"/>
                <a:gd name="connsiteY2" fmla="*/ 1152525 h 4114800"/>
                <a:gd name="connsiteX3" fmla="*/ 1371600 w 4302473"/>
                <a:gd name="connsiteY3" fmla="*/ 1390650 h 4114800"/>
                <a:gd name="connsiteX4" fmla="*/ 1276350 w 4302473"/>
                <a:gd name="connsiteY4" fmla="*/ 1552575 h 4114800"/>
                <a:gd name="connsiteX5" fmla="*/ 1590675 w 4302473"/>
                <a:gd name="connsiteY5" fmla="*/ 1762125 h 4114800"/>
                <a:gd name="connsiteX6" fmla="*/ 1885950 w 4302473"/>
                <a:gd name="connsiteY6" fmla="*/ 1743075 h 4114800"/>
                <a:gd name="connsiteX7" fmla="*/ 1562100 w 4302473"/>
                <a:gd name="connsiteY7" fmla="*/ 2362200 h 4114800"/>
                <a:gd name="connsiteX8" fmla="*/ 2524125 w 4302473"/>
                <a:gd name="connsiteY8" fmla="*/ 2162175 h 4114800"/>
                <a:gd name="connsiteX9" fmla="*/ 2838450 w 4302473"/>
                <a:gd name="connsiteY9" fmla="*/ 2228850 h 4114800"/>
                <a:gd name="connsiteX10" fmla="*/ 4276725 w 4302473"/>
                <a:gd name="connsiteY10" fmla="*/ 3314700 h 4114800"/>
                <a:gd name="connsiteX11" fmla="*/ 3952875 w 4302473"/>
                <a:gd name="connsiteY11" fmla="*/ 3590925 h 4114800"/>
                <a:gd name="connsiteX12" fmla="*/ 3524250 w 4302473"/>
                <a:gd name="connsiteY12" fmla="*/ 3914775 h 4114800"/>
                <a:gd name="connsiteX13" fmla="*/ 3124200 w 4302473"/>
                <a:gd name="connsiteY13" fmla="*/ 4114800 h 4114800"/>
                <a:gd name="connsiteX14" fmla="*/ 2514600 w 4302473"/>
                <a:gd name="connsiteY14" fmla="*/ 4114800 h 4114800"/>
                <a:gd name="connsiteX15" fmla="*/ 2257425 w 4302473"/>
                <a:gd name="connsiteY15" fmla="*/ 3695700 h 4114800"/>
                <a:gd name="connsiteX16" fmla="*/ 1828800 w 4302473"/>
                <a:gd name="connsiteY16" fmla="*/ 3409950 h 4114800"/>
                <a:gd name="connsiteX17" fmla="*/ 1476375 w 4302473"/>
                <a:gd name="connsiteY17" fmla="*/ 3171825 h 4114800"/>
                <a:gd name="connsiteX18" fmla="*/ 1114425 w 4302473"/>
                <a:gd name="connsiteY18" fmla="*/ 3019425 h 4114800"/>
                <a:gd name="connsiteX19" fmla="*/ 933450 w 4302473"/>
                <a:gd name="connsiteY19" fmla="*/ 2733675 h 4114800"/>
                <a:gd name="connsiteX20" fmla="*/ 619125 w 4302473"/>
                <a:gd name="connsiteY20" fmla="*/ 2476500 h 4114800"/>
                <a:gd name="connsiteX21" fmla="*/ 447675 w 4302473"/>
                <a:gd name="connsiteY21" fmla="*/ 2571750 h 4114800"/>
                <a:gd name="connsiteX22" fmla="*/ 152400 w 4302473"/>
                <a:gd name="connsiteY22" fmla="*/ 2333625 h 4114800"/>
                <a:gd name="connsiteX23" fmla="*/ 142875 w 4302473"/>
                <a:gd name="connsiteY23" fmla="*/ 2305050 h 4114800"/>
                <a:gd name="connsiteX0" fmla="*/ 0 w 4315610"/>
                <a:gd name="connsiteY0" fmla="*/ 0 h 4114800"/>
                <a:gd name="connsiteX1" fmla="*/ 1190625 w 4315610"/>
                <a:gd name="connsiteY1" fmla="*/ 990600 h 4114800"/>
                <a:gd name="connsiteX2" fmla="*/ 1095375 w 4315610"/>
                <a:gd name="connsiteY2" fmla="*/ 1152525 h 4114800"/>
                <a:gd name="connsiteX3" fmla="*/ 1371600 w 4315610"/>
                <a:gd name="connsiteY3" fmla="*/ 1390650 h 4114800"/>
                <a:gd name="connsiteX4" fmla="*/ 1276350 w 4315610"/>
                <a:gd name="connsiteY4" fmla="*/ 1552575 h 4114800"/>
                <a:gd name="connsiteX5" fmla="*/ 1590675 w 4315610"/>
                <a:gd name="connsiteY5" fmla="*/ 1762125 h 4114800"/>
                <a:gd name="connsiteX6" fmla="*/ 1885950 w 4315610"/>
                <a:gd name="connsiteY6" fmla="*/ 1743075 h 4114800"/>
                <a:gd name="connsiteX7" fmla="*/ 1562100 w 4315610"/>
                <a:gd name="connsiteY7" fmla="*/ 2362200 h 4114800"/>
                <a:gd name="connsiteX8" fmla="*/ 2524125 w 4315610"/>
                <a:gd name="connsiteY8" fmla="*/ 2162175 h 4114800"/>
                <a:gd name="connsiteX9" fmla="*/ 2838450 w 4315610"/>
                <a:gd name="connsiteY9" fmla="*/ 2228850 h 4114800"/>
                <a:gd name="connsiteX10" fmla="*/ 4276725 w 4315610"/>
                <a:gd name="connsiteY10" fmla="*/ 3314700 h 4114800"/>
                <a:gd name="connsiteX11" fmla="*/ 3952875 w 4315610"/>
                <a:gd name="connsiteY11" fmla="*/ 3590925 h 4114800"/>
                <a:gd name="connsiteX12" fmla="*/ 3524250 w 4315610"/>
                <a:gd name="connsiteY12" fmla="*/ 3914775 h 4114800"/>
                <a:gd name="connsiteX13" fmla="*/ 3124200 w 4315610"/>
                <a:gd name="connsiteY13" fmla="*/ 4114800 h 4114800"/>
                <a:gd name="connsiteX14" fmla="*/ 2514600 w 4315610"/>
                <a:gd name="connsiteY14" fmla="*/ 4114800 h 4114800"/>
                <a:gd name="connsiteX15" fmla="*/ 2257425 w 4315610"/>
                <a:gd name="connsiteY15" fmla="*/ 3695700 h 4114800"/>
                <a:gd name="connsiteX16" fmla="*/ 1828800 w 4315610"/>
                <a:gd name="connsiteY16" fmla="*/ 3409950 h 4114800"/>
                <a:gd name="connsiteX17" fmla="*/ 1476375 w 4315610"/>
                <a:gd name="connsiteY17" fmla="*/ 3171825 h 4114800"/>
                <a:gd name="connsiteX18" fmla="*/ 1114425 w 4315610"/>
                <a:gd name="connsiteY18" fmla="*/ 3019425 h 4114800"/>
                <a:gd name="connsiteX19" fmla="*/ 933450 w 4315610"/>
                <a:gd name="connsiteY19" fmla="*/ 2733675 h 4114800"/>
                <a:gd name="connsiteX20" fmla="*/ 619125 w 4315610"/>
                <a:gd name="connsiteY20" fmla="*/ 2476500 h 4114800"/>
                <a:gd name="connsiteX21" fmla="*/ 447675 w 4315610"/>
                <a:gd name="connsiteY21" fmla="*/ 2571750 h 4114800"/>
                <a:gd name="connsiteX22" fmla="*/ 152400 w 4315610"/>
                <a:gd name="connsiteY22" fmla="*/ 2333625 h 4114800"/>
                <a:gd name="connsiteX23" fmla="*/ 142875 w 4315610"/>
                <a:gd name="connsiteY23" fmla="*/ 2305050 h 4114800"/>
                <a:gd name="connsiteX0" fmla="*/ 0 w 4251400"/>
                <a:gd name="connsiteY0" fmla="*/ 0 h 4114800"/>
                <a:gd name="connsiteX1" fmla="*/ 1190625 w 4251400"/>
                <a:gd name="connsiteY1" fmla="*/ 990600 h 4114800"/>
                <a:gd name="connsiteX2" fmla="*/ 1095375 w 4251400"/>
                <a:gd name="connsiteY2" fmla="*/ 1152525 h 4114800"/>
                <a:gd name="connsiteX3" fmla="*/ 1371600 w 4251400"/>
                <a:gd name="connsiteY3" fmla="*/ 1390650 h 4114800"/>
                <a:gd name="connsiteX4" fmla="*/ 1276350 w 4251400"/>
                <a:gd name="connsiteY4" fmla="*/ 1552575 h 4114800"/>
                <a:gd name="connsiteX5" fmla="*/ 1590675 w 4251400"/>
                <a:gd name="connsiteY5" fmla="*/ 1762125 h 4114800"/>
                <a:gd name="connsiteX6" fmla="*/ 1885950 w 4251400"/>
                <a:gd name="connsiteY6" fmla="*/ 1743075 h 4114800"/>
                <a:gd name="connsiteX7" fmla="*/ 1562100 w 4251400"/>
                <a:gd name="connsiteY7" fmla="*/ 2362200 h 4114800"/>
                <a:gd name="connsiteX8" fmla="*/ 2524125 w 4251400"/>
                <a:gd name="connsiteY8" fmla="*/ 2162175 h 4114800"/>
                <a:gd name="connsiteX9" fmla="*/ 2838450 w 4251400"/>
                <a:gd name="connsiteY9" fmla="*/ 2228850 h 4114800"/>
                <a:gd name="connsiteX10" fmla="*/ 4200525 w 4251400"/>
                <a:gd name="connsiteY10" fmla="*/ 3267075 h 4114800"/>
                <a:gd name="connsiteX11" fmla="*/ 3952875 w 4251400"/>
                <a:gd name="connsiteY11" fmla="*/ 3590925 h 4114800"/>
                <a:gd name="connsiteX12" fmla="*/ 3524250 w 4251400"/>
                <a:gd name="connsiteY12" fmla="*/ 3914775 h 4114800"/>
                <a:gd name="connsiteX13" fmla="*/ 3124200 w 4251400"/>
                <a:gd name="connsiteY13" fmla="*/ 4114800 h 4114800"/>
                <a:gd name="connsiteX14" fmla="*/ 2514600 w 4251400"/>
                <a:gd name="connsiteY14" fmla="*/ 4114800 h 4114800"/>
                <a:gd name="connsiteX15" fmla="*/ 2257425 w 4251400"/>
                <a:gd name="connsiteY15" fmla="*/ 3695700 h 4114800"/>
                <a:gd name="connsiteX16" fmla="*/ 1828800 w 4251400"/>
                <a:gd name="connsiteY16" fmla="*/ 3409950 h 4114800"/>
                <a:gd name="connsiteX17" fmla="*/ 1476375 w 4251400"/>
                <a:gd name="connsiteY17" fmla="*/ 3171825 h 4114800"/>
                <a:gd name="connsiteX18" fmla="*/ 1114425 w 4251400"/>
                <a:gd name="connsiteY18" fmla="*/ 3019425 h 4114800"/>
                <a:gd name="connsiteX19" fmla="*/ 933450 w 4251400"/>
                <a:gd name="connsiteY19" fmla="*/ 2733675 h 4114800"/>
                <a:gd name="connsiteX20" fmla="*/ 619125 w 4251400"/>
                <a:gd name="connsiteY20" fmla="*/ 2476500 h 4114800"/>
                <a:gd name="connsiteX21" fmla="*/ 447675 w 4251400"/>
                <a:gd name="connsiteY21" fmla="*/ 2571750 h 4114800"/>
                <a:gd name="connsiteX22" fmla="*/ 152400 w 4251400"/>
                <a:gd name="connsiteY22" fmla="*/ 2333625 h 4114800"/>
                <a:gd name="connsiteX23" fmla="*/ 142875 w 4251400"/>
                <a:gd name="connsiteY23" fmla="*/ 2305050 h 4114800"/>
                <a:gd name="connsiteX0" fmla="*/ 0 w 4305862"/>
                <a:gd name="connsiteY0" fmla="*/ 0 h 4114800"/>
                <a:gd name="connsiteX1" fmla="*/ 1190625 w 4305862"/>
                <a:gd name="connsiteY1" fmla="*/ 990600 h 4114800"/>
                <a:gd name="connsiteX2" fmla="*/ 1095375 w 4305862"/>
                <a:gd name="connsiteY2" fmla="*/ 1152525 h 4114800"/>
                <a:gd name="connsiteX3" fmla="*/ 1371600 w 4305862"/>
                <a:gd name="connsiteY3" fmla="*/ 1390650 h 4114800"/>
                <a:gd name="connsiteX4" fmla="*/ 1276350 w 4305862"/>
                <a:gd name="connsiteY4" fmla="*/ 1552575 h 4114800"/>
                <a:gd name="connsiteX5" fmla="*/ 1590675 w 4305862"/>
                <a:gd name="connsiteY5" fmla="*/ 1762125 h 4114800"/>
                <a:gd name="connsiteX6" fmla="*/ 1885950 w 4305862"/>
                <a:gd name="connsiteY6" fmla="*/ 1743075 h 4114800"/>
                <a:gd name="connsiteX7" fmla="*/ 1562100 w 4305862"/>
                <a:gd name="connsiteY7" fmla="*/ 2362200 h 4114800"/>
                <a:gd name="connsiteX8" fmla="*/ 2524125 w 4305862"/>
                <a:gd name="connsiteY8" fmla="*/ 2162175 h 4114800"/>
                <a:gd name="connsiteX9" fmla="*/ 2838450 w 4305862"/>
                <a:gd name="connsiteY9" fmla="*/ 2228850 h 4114800"/>
                <a:gd name="connsiteX10" fmla="*/ 4200525 w 4305862"/>
                <a:gd name="connsiteY10" fmla="*/ 3267075 h 4114800"/>
                <a:gd name="connsiteX11" fmla="*/ 3952875 w 4305862"/>
                <a:gd name="connsiteY11" fmla="*/ 3590925 h 4114800"/>
                <a:gd name="connsiteX12" fmla="*/ 3524250 w 4305862"/>
                <a:gd name="connsiteY12" fmla="*/ 3914775 h 4114800"/>
                <a:gd name="connsiteX13" fmla="*/ 3124200 w 4305862"/>
                <a:gd name="connsiteY13" fmla="*/ 4114800 h 4114800"/>
                <a:gd name="connsiteX14" fmla="*/ 2514600 w 4305862"/>
                <a:gd name="connsiteY14" fmla="*/ 4114800 h 4114800"/>
                <a:gd name="connsiteX15" fmla="*/ 2257425 w 4305862"/>
                <a:gd name="connsiteY15" fmla="*/ 3695700 h 4114800"/>
                <a:gd name="connsiteX16" fmla="*/ 1828800 w 4305862"/>
                <a:gd name="connsiteY16" fmla="*/ 3409950 h 4114800"/>
                <a:gd name="connsiteX17" fmla="*/ 1476375 w 4305862"/>
                <a:gd name="connsiteY17" fmla="*/ 3171825 h 4114800"/>
                <a:gd name="connsiteX18" fmla="*/ 1114425 w 4305862"/>
                <a:gd name="connsiteY18" fmla="*/ 3019425 h 4114800"/>
                <a:gd name="connsiteX19" fmla="*/ 933450 w 4305862"/>
                <a:gd name="connsiteY19" fmla="*/ 2733675 h 4114800"/>
                <a:gd name="connsiteX20" fmla="*/ 619125 w 4305862"/>
                <a:gd name="connsiteY20" fmla="*/ 2476500 h 4114800"/>
                <a:gd name="connsiteX21" fmla="*/ 447675 w 4305862"/>
                <a:gd name="connsiteY21" fmla="*/ 2571750 h 4114800"/>
                <a:gd name="connsiteX22" fmla="*/ 152400 w 4305862"/>
                <a:gd name="connsiteY22" fmla="*/ 2333625 h 4114800"/>
                <a:gd name="connsiteX23" fmla="*/ 142875 w 4305862"/>
                <a:gd name="connsiteY23" fmla="*/ 2305050 h 4114800"/>
                <a:gd name="connsiteX0" fmla="*/ 0 w 4296221"/>
                <a:gd name="connsiteY0" fmla="*/ 0 h 4114800"/>
                <a:gd name="connsiteX1" fmla="*/ 1190625 w 4296221"/>
                <a:gd name="connsiteY1" fmla="*/ 990600 h 4114800"/>
                <a:gd name="connsiteX2" fmla="*/ 1095375 w 4296221"/>
                <a:gd name="connsiteY2" fmla="*/ 1152525 h 4114800"/>
                <a:gd name="connsiteX3" fmla="*/ 1371600 w 4296221"/>
                <a:gd name="connsiteY3" fmla="*/ 1390650 h 4114800"/>
                <a:gd name="connsiteX4" fmla="*/ 1276350 w 4296221"/>
                <a:gd name="connsiteY4" fmla="*/ 1552575 h 4114800"/>
                <a:gd name="connsiteX5" fmla="*/ 1590675 w 4296221"/>
                <a:gd name="connsiteY5" fmla="*/ 1762125 h 4114800"/>
                <a:gd name="connsiteX6" fmla="*/ 1885950 w 4296221"/>
                <a:gd name="connsiteY6" fmla="*/ 1743075 h 4114800"/>
                <a:gd name="connsiteX7" fmla="*/ 1562100 w 4296221"/>
                <a:gd name="connsiteY7" fmla="*/ 2362200 h 4114800"/>
                <a:gd name="connsiteX8" fmla="*/ 2524125 w 4296221"/>
                <a:gd name="connsiteY8" fmla="*/ 2162175 h 4114800"/>
                <a:gd name="connsiteX9" fmla="*/ 2838450 w 4296221"/>
                <a:gd name="connsiteY9" fmla="*/ 2228850 h 4114800"/>
                <a:gd name="connsiteX10" fmla="*/ 4200525 w 4296221"/>
                <a:gd name="connsiteY10" fmla="*/ 3267075 h 4114800"/>
                <a:gd name="connsiteX11" fmla="*/ 3905250 w 4296221"/>
                <a:gd name="connsiteY11" fmla="*/ 3552825 h 4114800"/>
                <a:gd name="connsiteX12" fmla="*/ 3524250 w 4296221"/>
                <a:gd name="connsiteY12" fmla="*/ 3914775 h 4114800"/>
                <a:gd name="connsiteX13" fmla="*/ 3124200 w 4296221"/>
                <a:gd name="connsiteY13" fmla="*/ 4114800 h 4114800"/>
                <a:gd name="connsiteX14" fmla="*/ 2514600 w 4296221"/>
                <a:gd name="connsiteY14" fmla="*/ 4114800 h 4114800"/>
                <a:gd name="connsiteX15" fmla="*/ 2257425 w 4296221"/>
                <a:gd name="connsiteY15" fmla="*/ 3695700 h 4114800"/>
                <a:gd name="connsiteX16" fmla="*/ 1828800 w 4296221"/>
                <a:gd name="connsiteY16" fmla="*/ 3409950 h 4114800"/>
                <a:gd name="connsiteX17" fmla="*/ 1476375 w 4296221"/>
                <a:gd name="connsiteY17" fmla="*/ 3171825 h 4114800"/>
                <a:gd name="connsiteX18" fmla="*/ 1114425 w 4296221"/>
                <a:gd name="connsiteY18" fmla="*/ 3019425 h 4114800"/>
                <a:gd name="connsiteX19" fmla="*/ 933450 w 4296221"/>
                <a:gd name="connsiteY19" fmla="*/ 2733675 h 4114800"/>
                <a:gd name="connsiteX20" fmla="*/ 619125 w 4296221"/>
                <a:gd name="connsiteY20" fmla="*/ 2476500 h 4114800"/>
                <a:gd name="connsiteX21" fmla="*/ 447675 w 4296221"/>
                <a:gd name="connsiteY21" fmla="*/ 2571750 h 4114800"/>
                <a:gd name="connsiteX22" fmla="*/ 152400 w 4296221"/>
                <a:gd name="connsiteY22" fmla="*/ 2333625 h 4114800"/>
                <a:gd name="connsiteX23" fmla="*/ 142875 w 4296221"/>
                <a:gd name="connsiteY23" fmla="*/ 2305050 h 4114800"/>
                <a:gd name="connsiteX0" fmla="*/ 0 w 4243525"/>
                <a:gd name="connsiteY0" fmla="*/ 0 h 4114800"/>
                <a:gd name="connsiteX1" fmla="*/ 1190625 w 4243525"/>
                <a:gd name="connsiteY1" fmla="*/ 990600 h 4114800"/>
                <a:gd name="connsiteX2" fmla="*/ 1095375 w 4243525"/>
                <a:gd name="connsiteY2" fmla="*/ 1152525 h 4114800"/>
                <a:gd name="connsiteX3" fmla="*/ 1371600 w 4243525"/>
                <a:gd name="connsiteY3" fmla="*/ 1390650 h 4114800"/>
                <a:gd name="connsiteX4" fmla="*/ 1276350 w 4243525"/>
                <a:gd name="connsiteY4" fmla="*/ 1552575 h 4114800"/>
                <a:gd name="connsiteX5" fmla="*/ 1590675 w 4243525"/>
                <a:gd name="connsiteY5" fmla="*/ 1762125 h 4114800"/>
                <a:gd name="connsiteX6" fmla="*/ 1885950 w 4243525"/>
                <a:gd name="connsiteY6" fmla="*/ 1743075 h 4114800"/>
                <a:gd name="connsiteX7" fmla="*/ 1562100 w 4243525"/>
                <a:gd name="connsiteY7" fmla="*/ 2362200 h 4114800"/>
                <a:gd name="connsiteX8" fmla="*/ 2524125 w 4243525"/>
                <a:gd name="connsiteY8" fmla="*/ 2162175 h 4114800"/>
                <a:gd name="connsiteX9" fmla="*/ 2838450 w 4243525"/>
                <a:gd name="connsiteY9" fmla="*/ 2228850 h 4114800"/>
                <a:gd name="connsiteX10" fmla="*/ 4133850 w 4243525"/>
                <a:gd name="connsiteY10" fmla="*/ 3181350 h 4114800"/>
                <a:gd name="connsiteX11" fmla="*/ 3905250 w 4243525"/>
                <a:gd name="connsiteY11" fmla="*/ 3552825 h 4114800"/>
                <a:gd name="connsiteX12" fmla="*/ 3524250 w 4243525"/>
                <a:gd name="connsiteY12" fmla="*/ 3914775 h 4114800"/>
                <a:gd name="connsiteX13" fmla="*/ 3124200 w 4243525"/>
                <a:gd name="connsiteY13" fmla="*/ 4114800 h 4114800"/>
                <a:gd name="connsiteX14" fmla="*/ 2514600 w 4243525"/>
                <a:gd name="connsiteY14" fmla="*/ 4114800 h 4114800"/>
                <a:gd name="connsiteX15" fmla="*/ 2257425 w 4243525"/>
                <a:gd name="connsiteY15" fmla="*/ 3695700 h 4114800"/>
                <a:gd name="connsiteX16" fmla="*/ 1828800 w 4243525"/>
                <a:gd name="connsiteY16" fmla="*/ 3409950 h 4114800"/>
                <a:gd name="connsiteX17" fmla="*/ 1476375 w 4243525"/>
                <a:gd name="connsiteY17" fmla="*/ 3171825 h 4114800"/>
                <a:gd name="connsiteX18" fmla="*/ 1114425 w 4243525"/>
                <a:gd name="connsiteY18" fmla="*/ 3019425 h 4114800"/>
                <a:gd name="connsiteX19" fmla="*/ 933450 w 4243525"/>
                <a:gd name="connsiteY19" fmla="*/ 2733675 h 4114800"/>
                <a:gd name="connsiteX20" fmla="*/ 619125 w 4243525"/>
                <a:gd name="connsiteY20" fmla="*/ 2476500 h 4114800"/>
                <a:gd name="connsiteX21" fmla="*/ 447675 w 4243525"/>
                <a:gd name="connsiteY21" fmla="*/ 2571750 h 4114800"/>
                <a:gd name="connsiteX22" fmla="*/ 152400 w 4243525"/>
                <a:gd name="connsiteY22" fmla="*/ 2333625 h 4114800"/>
                <a:gd name="connsiteX23" fmla="*/ 142875 w 4243525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56323"/>
                <a:gd name="connsiteY0" fmla="*/ 0 h 4114800"/>
                <a:gd name="connsiteX1" fmla="*/ 1190625 w 4256323"/>
                <a:gd name="connsiteY1" fmla="*/ 990600 h 4114800"/>
                <a:gd name="connsiteX2" fmla="*/ 1095375 w 4256323"/>
                <a:gd name="connsiteY2" fmla="*/ 1152525 h 4114800"/>
                <a:gd name="connsiteX3" fmla="*/ 1371600 w 4256323"/>
                <a:gd name="connsiteY3" fmla="*/ 1390650 h 4114800"/>
                <a:gd name="connsiteX4" fmla="*/ 1276350 w 4256323"/>
                <a:gd name="connsiteY4" fmla="*/ 1552575 h 4114800"/>
                <a:gd name="connsiteX5" fmla="*/ 1590675 w 4256323"/>
                <a:gd name="connsiteY5" fmla="*/ 1762125 h 4114800"/>
                <a:gd name="connsiteX6" fmla="*/ 1885950 w 4256323"/>
                <a:gd name="connsiteY6" fmla="*/ 1743075 h 4114800"/>
                <a:gd name="connsiteX7" fmla="*/ 1562100 w 4256323"/>
                <a:gd name="connsiteY7" fmla="*/ 2362200 h 4114800"/>
                <a:gd name="connsiteX8" fmla="*/ 2524125 w 4256323"/>
                <a:gd name="connsiteY8" fmla="*/ 2162175 h 4114800"/>
                <a:gd name="connsiteX9" fmla="*/ 2838450 w 4256323"/>
                <a:gd name="connsiteY9" fmla="*/ 2228850 h 4114800"/>
                <a:gd name="connsiteX10" fmla="*/ 4133850 w 4256323"/>
                <a:gd name="connsiteY10" fmla="*/ 3181350 h 4114800"/>
                <a:gd name="connsiteX11" fmla="*/ 3848100 w 4256323"/>
                <a:gd name="connsiteY11" fmla="*/ 3562350 h 4114800"/>
                <a:gd name="connsiteX12" fmla="*/ 3524250 w 4256323"/>
                <a:gd name="connsiteY12" fmla="*/ 3886200 h 4114800"/>
                <a:gd name="connsiteX13" fmla="*/ 3124200 w 4256323"/>
                <a:gd name="connsiteY13" fmla="*/ 4114800 h 4114800"/>
                <a:gd name="connsiteX14" fmla="*/ 2514600 w 4256323"/>
                <a:gd name="connsiteY14" fmla="*/ 4114800 h 4114800"/>
                <a:gd name="connsiteX15" fmla="*/ 2257425 w 4256323"/>
                <a:gd name="connsiteY15" fmla="*/ 3695700 h 4114800"/>
                <a:gd name="connsiteX16" fmla="*/ 1828800 w 4256323"/>
                <a:gd name="connsiteY16" fmla="*/ 3409950 h 4114800"/>
                <a:gd name="connsiteX17" fmla="*/ 1476375 w 4256323"/>
                <a:gd name="connsiteY17" fmla="*/ 3171825 h 4114800"/>
                <a:gd name="connsiteX18" fmla="*/ 1114425 w 4256323"/>
                <a:gd name="connsiteY18" fmla="*/ 3019425 h 4114800"/>
                <a:gd name="connsiteX19" fmla="*/ 933450 w 4256323"/>
                <a:gd name="connsiteY19" fmla="*/ 2733675 h 4114800"/>
                <a:gd name="connsiteX20" fmla="*/ 619125 w 4256323"/>
                <a:gd name="connsiteY20" fmla="*/ 2476500 h 4114800"/>
                <a:gd name="connsiteX21" fmla="*/ 447675 w 4256323"/>
                <a:gd name="connsiteY21" fmla="*/ 2571750 h 4114800"/>
                <a:gd name="connsiteX22" fmla="*/ 152400 w 4256323"/>
                <a:gd name="connsiteY22" fmla="*/ 2333625 h 4114800"/>
                <a:gd name="connsiteX23" fmla="*/ 142875 w 4256323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438525 w 4265214"/>
                <a:gd name="connsiteY12" fmla="*/ 382905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38481"/>
                <a:gd name="connsiteX1" fmla="*/ 1190625 w 4257100"/>
                <a:gd name="connsiteY1" fmla="*/ 990600 h 4138481"/>
                <a:gd name="connsiteX2" fmla="*/ 1095375 w 4257100"/>
                <a:gd name="connsiteY2" fmla="*/ 1152525 h 4138481"/>
                <a:gd name="connsiteX3" fmla="*/ 1371600 w 4257100"/>
                <a:gd name="connsiteY3" fmla="*/ 1390650 h 4138481"/>
                <a:gd name="connsiteX4" fmla="*/ 1276350 w 4257100"/>
                <a:gd name="connsiteY4" fmla="*/ 1552575 h 4138481"/>
                <a:gd name="connsiteX5" fmla="*/ 1590675 w 4257100"/>
                <a:gd name="connsiteY5" fmla="*/ 1762125 h 4138481"/>
                <a:gd name="connsiteX6" fmla="*/ 1885950 w 4257100"/>
                <a:gd name="connsiteY6" fmla="*/ 1743075 h 4138481"/>
                <a:gd name="connsiteX7" fmla="*/ 1562100 w 4257100"/>
                <a:gd name="connsiteY7" fmla="*/ 2362200 h 4138481"/>
                <a:gd name="connsiteX8" fmla="*/ 2524125 w 4257100"/>
                <a:gd name="connsiteY8" fmla="*/ 2162175 h 4138481"/>
                <a:gd name="connsiteX9" fmla="*/ 2838450 w 4257100"/>
                <a:gd name="connsiteY9" fmla="*/ 2228850 h 4138481"/>
                <a:gd name="connsiteX10" fmla="*/ 4133850 w 4257100"/>
                <a:gd name="connsiteY10" fmla="*/ 3181350 h 4138481"/>
                <a:gd name="connsiteX11" fmla="*/ 3810000 w 4257100"/>
                <a:gd name="connsiteY11" fmla="*/ 3562350 h 4138481"/>
                <a:gd name="connsiteX12" fmla="*/ 3438525 w 4257100"/>
                <a:gd name="connsiteY12" fmla="*/ 3829050 h 4138481"/>
                <a:gd name="connsiteX13" fmla="*/ 3124200 w 4257100"/>
                <a:gd name="connsiteY13" fmla="*/ 4114800 h 4138481"/>
                <a:gd name="connsiteX14" fmla="*/ 2514600 w 4257100"/>
                <a:gd name="connsiteY14" fmla="*/ 4114800 h 4138481"/>
                <a:gd name="connsiteX15" fmla="*/ 2257425 w 4257100"/>
                <a:gd name="connsiteY15" fmla="*/ 3695700 h 4138481"/>
                <a:gd name="connsiteX16" fmla="*/ 1828800 w 4257100"/>
                <a:gd name="connsiteY16" fmla="*/ 3409950 h 4138481"/>
                <a:gd name="connsiteX17" fmla="*/ 1476375 w 4257100"/>
                <a:gd name="connsiteY17" fmla="*/ 3171825 h 4138481"/>
                <a:gd name="connsiteX18" fmla="*/ 1114425 w 4257100"/>
                <a:gd name="connsiteY18" fmla="*/ 3019425 h 4138481"/>
                <a:gd name="connsiteX19" fmla="*/ 933450 w 4257100"/>
                <a:gd name="connsiteY19" fmla="*/ 2733675 h 4138481"/>
                <a:gd name="connsiteX20" fmla="*/ 619125 w 4257100"/>
                <a:gd name="connsiteY20" fmla="*/ 2476500 h 4138481"/>
                <a:gd name="connsiteX21" fmla="*/ 447675 w 4257100"/>
                <a:gd name="connsiteY21" fmla="*/ 2571750 h 4138481"/>
                <a:gd name="connsiteX22" fmla="*/ 152400 w 4257100"/>
                <a:gd name="connsiteY22" fmla="*/ 2333625 h 4138481"/>
                <a:gd name="connsiteX23" fmla="*/ 142875 w 4257100"/>
                <a:gd name="connsiteY23" fmla="*/ 2305050 h 4138481"/>
                <a:gd name="connsiteX0" fmla="*/ 0 w 4257100"/>
                <a:gd name="connsiteY0" fmla="*/ 0 h 4199466"/>
                <a:gd name="connsiteX1" fmla="*/ 1190625 w 4257100"/>
                <a:gd name="connsiteY1" fmla="*/ 990600 h 4199466"/>
                <a:gd name="connsiteX2" fmla="*/ 1095375 w 4257100"/>
                <a:gd name="connsiteY2" fmla="*/ 1152525 h 4199466"/>
                <a:gd name="connsiteX3" fmla="*/ 1371600 w 4257100"/>
                <a:gd name="connsiteY3" fmla="*/ 1390650 h 4199466"/>
                <a:gd name="connsiteX4" fmla="*/ 1276350 w 4257100"/>
                <a:gd name="connsiteY4" fmla="*/ 1552575 h 4199466"/>
                <a:gd name="connsiteX5" fmla="*/ 1590675 w 4257100"/>
                <a:gd name="connsiteY5" fmla="*/ 1762125 h 4199466"/>
                <a:gd name="connsiteX6" fmla="*/ 1885950 w 4257100"/>
                <a:gd name="connsiteY6" fmla="*/ 1743075 h 4199466"/>
                <a:gd name="connsiteX7" fmla="*/ 1562100 w 4257100"/>
                <a:gd name="connsiteY7" fmla="*/ 2362200 h 4199466"/>
                <a:gd name="connsiteX8" fmla="*/ 2524125 w 4257100"/>
                <a:gd name="connsiteY8" fmla="*/ 2162175 h 4199466"/>
                <a:gd name="connsiteX9" fmla="*/ 2838450 w 4257100"/>
                <a:gd name="connsiteY9" fmla="*/ 2228850 h 4199466"/>
                <a:gd name="connsiteX10" fmla="*/ 4133850 w 4257100"/>
                <a:gd name="connsiteY10" fmla="*/ 3181350 h 4199466"/>
                <a:gd name="connsiteX11" fmla="*/ 3810000 w 4257100"/>
                <a:gd name="connsiteY11" fmla="*/ 3562350 h 4199466"/>
                <a:gd name="connsiteX12" fmla="*/ 3438525 w 4257100"/>
                <a:gd name="connsiteY12" fmla="*/ 3829050 h 4199466"/>
                <a:gd name="connsiteX13" fmla="*/ 3124200 w 4257100"/>
                <a:gd name="connsiteY13" fmla="*/ 4114800 h 4199466"/>
                <a:gd name="connsiteX14" fmla="*/ 2514600 w 4257100"/>
                <a:gd name="connsiteY14" fmla="*/ 4114800 h 4199466"/>
                <a:gd name="connsiteX15" fmla="*/ 2257425 w 4257100"/>
                <a:gd name="connsiteY15" fmla="*/ 3695700 h 4199466"/>
                <a:gd name="connsiteX16" fmla="*/ 1828800 w 4257100"/>
                <a:gd name="connsiteY16" fmla="*/ 3409950 h 4199466"/>
                <a:gd name="connsiteX17" fmla="*/ 1476375 w 4257100"/>
                <a:gd name="connsiteY17" fmla="*/ 3171825 h 4199466"/>
                <a:gd name="connsiteX18" fmla="*/ 1114425 w 4257100"/>
                <a:gd name="connsiteY18" fmla="*/ 3019425 h 4199466"/>
                <a:gd name="connsiteX19" fmla="*/ 933450 w 4257100"/>
                <a:gd name="connsiteY19" fmla="*/ 2733675 h 4199466"/>
                <a:gd name="connsiteX20" fmla="*/ 619125 w 4257100"/>
                <a:gd name="connsiteY20" fmla="*/ 2476500 h 4199466"/>
                <a:gd name="connsiteX21" fmla="*/ 447675 w 4257100"/>
                <a:gd name="connsiteY21" fmla="*/ 2571750 h 4199466"/>
                <a:gd name="connsiteX22" fmla="*/ 152400 w 4257100"/>
                <a:gd name="connsiteY22" fmla="*/ 2333625 h 4199466"/>
                <a:gd name="connsiteX23" fmla="*/ 142875 w 4257100"/>
                <a:gd name="connsiteY23" fmla="*/ 2305050 h 4199466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447675 w 4257100"/>
                <a:gd name="connsiteY21" fmla="*/ 2571750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42875 w 4257100"/>
                <a:gd name="connsiteY22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274847"/>
                <a:gd name="connsiteY0" fmla="*/ 0 h 4250625"/>
                <a:gd name="connsiteX1" fmla="*/ 1190625 w 4274847"/>
                <a:gd name="connsiteY1" fmla="*/ 990600 h 4250625"/>
                <a:gd name="connsiteX2" fmla="*/ 1095375 w 4274847"/>
                <a:gd name="connsiteY2" fmla="*/ 1152525 h 4250625"/>
                <a:gd name="connsiteX3" fmla="*/ 1371600 w 4274847"/>
                <a:gd name="connsiteY3" fmla="*/ 1390650 h 4250625"/>
                <a:gd name="connsiteX4" fmla="*/ 1276350 w 4274847"/>
                <a:gd name="connsiteY4" fmla="*/ 1552575 h 4250625"/>
                <a:gd name="connsiteX5" fmla="*/ 1590675 w 4274847"/>
                <a:gd name="connsiteY5" fmla="*/ 1762125 h 4250625"/>
                <a:gd name="connsiteX6" fmla="*/ 1863090 w 4274847"/>
                <a:gd name="connsiteY6" fmla="*/ 1735455 h 4250625"/>
                <a:gd name="connsiteX7" fmla="*/ 1584960 w 4274847"/>
                <a:gd name="connsiteY7" fmla="*/ 2419350 h 4250625"/>
                <a:gd name="connsiteX8" fmla="*/ 2493645 w 4274847"/>
                <a:gd name="connsiteY8" fmla="*/ 2150745 h 4250625"/>
                <a:gd name="connsiteX9" fmla="*/ 2838450 w 4274847"/>
                <a:gd name="connsiteY9" fmla="*/ 2228850 h 4250625"/>
                <a:gd name="connsiteX10" fmla="*/ 4210050 w 4274847"/>
                <a:gd name="connsiteY10" fmla="*/ 3192780 h 4250625"/>
                <a:gd name="connsiteX11" fmla="*/ 3810000 w 4274847"/>
                <a:gd name="connsiteY11" fmla="*/ 3562350 h 4250625"/>
                <a:gd name="connsiteX12" fmla="*/ 3438525 w 4274847"/>
                <a:gd name="connsiteY12" fmla="*/ 3829050 h 4250625"/>
                <a:gd name="connsiteX13" fmla="*/ 3124200 w 4274847"/>
                <a:gd name="connsiteY13" fmla="*/ 4114800 h 4250625"/>
                <a:gd name="connsiteX14" fmla="*/ 2514600 w 4274847"/>
                <a:gd name="connsiteY14" fmla="*/ 4114800 h 4250625"/>
                <a:gd name="connsiteX15" fmla="*/ 2257425 w 4274847"/>
                <a:gd name="connsiteY15" fmla="*/ 3695700 h 4250625"/>
                <a:gd name="connsiteX16" fmla="*/ 1905000 w 4274847"/>
                <a:gd name="connsiteY16" fmla="*/ 3421380 h 4250625"/>
                <a:gd name="connsiteX17" fmla="*/ 1491615 w 4274847"/>
                <a:gd name="connsiteY17" fmla="*/ 3133725 h 4250625"/>
                <a:gd name="connsiteX18" fmla="*/ 1099185 w 4274847"/>
                <a:gd name="connsiteY18" fmla="*/ 3011805 h 4250625"/>
                <a:gd name="connsiteX19" fmla="*/ 933450 w 4274847"/>
                <a:gd name="connsiteY19" fmla="*/ 2733675 h 4250625"/>
                <a:gd name="connsiteX20" fmla="*/ 666750 w 4274847"/>
                <a:gd name="connsiteY20" fmla="*/ 2543175 h 4250625"/>
                <a:gd name="connsiteX21" fmla="*/ 581025 w 4274847"/>
                <a:gd name="connsiteY21" fmla="*/ 2676525 h 4250625"/>
                <a:gd name="connsiteX22" fmla="*/ 200025 w 4274847"/>
                <a:gd name="connsiteY22" fmla="*/ 2457450 h 4250625"/>
                <a:gd name="connsiteX0" fmla="*/ 0 w 4283478"/>
                <a:gd name="connsiteY0" fmla="*/ 0 h 4250625"/>
                <a:gd name="connsiteX1" fmla="*/ 1190625 w 4283478"/>
                <a:gd name="connsiteY1" fmla="*/ 990600 h 4250625"/>
                <a:gd name="connsiteX2" fmla="*/ 1095375 w 4283478"/>
                <a:gd name="connsiteY2" fmla="*/ 1152525 h 4250625"/>
                <a:gd name="connsiteX3" fmla="*/ 1371600 w 4283478"/>
                <a:gd name="connsiteY3" fmla="*/ 1390650 h 4250625"/>
                <a:gd name="connsiteX4" fmla="*/ 1276350 w 4283478"/>
                <a:gd name="connsiteY4" fmla="*/ 1552575 h 4250625"/>
                <a:gd name="connsiteX5" fmla="*/ 1590675 w 4283478"/>
                <a:gd name="connsiteY5" fmla="*/ 1762125 h 4250625"/>
                <a:gd name="connsiteX6" fmla="*/ 1863090 w 4283478"/>
                <a:gd name="connsiteY6" fmla="*/ 1735455 h 4250625"/>
                <a:gd name="connsiteX7" fmla="*/ 1584960 w 4283478"/>
                <a:gd name="connsiteY7" fmla="*/ 2419350 h 4250625"/>
                <a:gd name="connsiteX8" fmla="*/ 2493645 w 4283478"/>
                <a:gd name="connsiteY8" fmla="*/ 2150745 h 4250625"/>
                <a:gd name="connsiteX9" fmla="*/ 2838450 w 4283478"/>
                <a:gd name="connsiteY9" fmla="*/ 2228850 h 4250625"/>
                <a:gd name="connsiteX10" fmla="*/ 4210050 w 4283478"/>
                <a:gd name="connsiteY10" fmla="*/ 3192780 h 4250625"/>
                <a:gd name="connsiteX11" fmla="*/ 3867150 w 4283478"/>
                <a:gd name="connsiteY11" fmla="*/ 3558540 h 4250625"/>
                <a:gd name="connsiteX12" fmla="*/ 3438525 w 4283478"/>
                <a:gd name="connsiteY12" fmla="*/ 3829050 h 4250625"/>
                <a:gd name="connsiteX13" fmla="*/ 3124200 w 4283478"/>
                <a:gd name="connsiteY13" fmla="*/ 4114800 h 4250625"/>
                <a:gd name="connsiteX14" fmla="*/ 2514600 w 4283478"/>
                <a:gd name="connsiteY14" fmla="*/ 4114800 h 4250625"/>
                <a:gd name="connsiteX15" fmla="*/ 2257425 w 4283478"/>
                <a:gd name="connsiteY15" fmla="*/ 3695700 h 4250625"/>
                <a:gd name="connsiteX16" fmla="*/ 1905000 w 4283478"/>
                <a:gd name="connsiteY16" fmla="*/ 3421380 h 4250625"/>
                <a:gd name="connsiteX17" fmla="*/ 1491615 w 4283478"/>
                <a:gd name="connsiteY17" fmla="*/ 3133725 h 4250625"/>
                <a:gd name="connsiteX18" fmla="*/ 1099185 w 4283478"/>
                <a:gd name="connsiteY18" fmla="*/ 3011805 h 4250625"/>
                <a:gd name="connsiteX19" fmla="*/ 933450 w 4283478"/>
                <a:gd name="connsiteY19" fmla="*/ 2733675 h 4250625"/>
                <a:gd name="connsiteX20" fmla="*/ 666750 w 4283478"/>
                <a:gd name="connsiteY20" fmla="*/ 2543175 h 4250625"/>
                <a:gd name="connsiteX21" fmla="*/ 581025 w 4283478"/>
                <a:gd name="connsiteY21" fmla="*/ 2676525 h 4250625"/>
                <a:gd name="connsiteX22" fmla="*/ 200025 w 4283478"/>
                <a:gd name="connsiteY22" fmla="*/ 2457450 h 4250625"/>
                <a:gd name="connsiteX0" fmla="*/ 0 w 4277041"/>
                <a:gd name="connsiteY0" fmla="*/ 0 h 4250625"/>
                <a:gd name="connsiteX1" fmla="*/ 1190625 w 4277041"/>
                <a:gd name="connsiteY1" fmla="*/ 990600 h 4250625"/>
                <a:gd name="connsiteX2" fmla="*/ 1095375 w 4277041"/>
                <a:gd name="connsiteY2" fmla="*/ 1152525 h 4250625"/>
                <a:gd name="connsiteX3" fmla="*/ 1371600 w 4277041"/>
                <a:gd name="connsiteY3" fmla="*/ 1390650 h 4250625"/>
                <a:gd name="connsiteX4" fmla="*/ 1276350 w 4277041"/>
                <a:gd name="connsiteY4" fmla="*/ 1552575 h 4250625"/>
                <a:gd name="connsiteX5" fmla="*/ 1590675 w 4277041"/>
                <a:gd name="connsiteY5" fmla="*/ 1762125 h 4250625"/>
                <a:gd name="connsiteX6" fmla="*/ 1863090 w 4277041"/>
                <a:gd name="connsiteY6" fmla="*/ 1735455 h 4250625"/>
                <a:gd name="connsiteX7" fmla="*/ 1584960 w 4277041"/>
                <a:gd name="connsiteY7" fmla="*/ 2419350 h 4250625"/>
                <a:gd name="connsiteX8" fmla="*/ 2493645 w 4277041"/>
                <a:gd name="connsiteY8" fmla="*/ 2150745 h 4250625"/>
                <a:gd name="connsiteX9" fmla="*/ 2838450 w 4277041"/>
                <a:gd name="connsiteY9" fmla="*/ 2228850 h 4250625"/>
                <a:gd name="connsiteX10" fmla="*/ 4210050 w 4277041"/>
                <a:gd name="connsiteY10" fmla="*/ 3192780 h 4250625"/>
                <a:gd name="connsiteX11" fmla="*/ 3867150 w 4277041"/>
                <a:gd name="connsiteY11" fmla="*/ 3558540 h 4250625"/>
                <a:gd name="connsiteX12" fmla="*/ 3438525 w 4277041"/>
                <a:gd name="connsiteY12" fmla="*/ 3829050 h 4250625"/>
                <a:gd name="connsiteX13" fmla="*/ 3124200 w 4277041"/>
                <a:gd name="connsiteY13" fmla="*/ 4114800 h 4250625"/>
                <a:gd name="connsiteX14" fmla="*/ 2514600 w 4277041"/>
                <a:gd name="connsiteY14" fmla="*/ 4114800 h 4250625"/>
                <a:gd name="connsiteX15" fmla="*/ 2257425 w 4277041"/>
                <a:gd name="connsiteY15" fmla="*/ 3695700 h 4250625"/>
                <a:gd name="connsiteX16" fmla="*/ 1905000 w 4277041"/>
                <a:gd name="connsiteY16" fmla="*/ 3421380 h 4250625"/>
                <a:gd name="connsiteX17" fmla="*/ 1491615 w 4277041"/>
                <a:gd name="connsiteY17" fmla="*/ 3133725 h 4250625"/>
                <a:gd name="connsiteX18" fmla="*/ 1099185 w 4277041"/>
                <a:gd name="connsiteY18" fmla="*/ 3011805 h 4250625"/>
                <a:gd name="connsiteX19" fmla="*/ 933450 w 4277041"/>
                <a:gd name="connsiteY19" fmla="*/ 2733675 h 4250625"/>
                <a:gd name="connsiteX20" fmla="*/ 666750 w 4277041"/>
                <a:gd name="connsiteY20" fmla="*/ 2543175 h 4250625"/>
                <a:gd name="connsiteX21" fmla="*/ 581025 w 4277041"/>
                <a:gd name="connsiteY21" fmla="*/ 2676525 h 4250625"/>
                <a:gd name="connsiteX22" fmla="*/ 200025 w 4277041"/>
                <a:gd name="connsiteY22" fmla="*/ 2457450 h 4250625"/>
                <a:gd name="connsiteX0" fmla="*/ 0 w 4248076"/>
                <a:gd name="connsiteY0" fmla="*/ 0 h 4250625"/>
                <a:gd name="connsiteX1" fmla="*/ 1190625 w 4248076"/>
                <a:gd name="connsiteY1" fmla="*/ 990600 h 4250625"/>
                <a:gd name="connsiteX2" fmla="*/ 1095375 w 4248076"/>
                <a:gd name="connsiteY2" fmla="*/ 1152525 h 4250625"/>
                <a:gd name="connsiteX3" fmla="*/ 1371600 w 4248076"/>
                <a:gd name="connsiteY3" fmla="*/ 1390650 h 4250625"/>
                <a:gd name="connsiteX4" fmla="*/ 1276350 w 4248076"/>
                <a:gd name="connsiteY4" fmla="*/ 1552575 h 4250625"/>
                <a:gd name="connsiteX5" fmla="*/ 1590675 w 4248076"/>
                <a:gd name="connsiteY5" fmla="*/ 1762125 h 4250625"/>
                <a:gd name="connsiteX6" fmla="*/ 1863090 w 4248076"/>
                <a:gd name="connsiteY6" fmla="*/ 1735455 h 4250625"/>
                <a:gd name="connsiteX7" fmla="*/ 1584960 w 4248076"/>
                <a:gd name="connsiteY7" fmla="*/ 2419350 h 4250625"/>
                <a:gd name="connsiteX8" fmla="*/ 2493645 w 4248076"/>
                <a:gd name="connsiteY8" fmla="*/ 2150745 h 4250625"/>
                <a:gd name="connsiteX9" fmla="*/ 2838450 w 4248076"/>
                <a:gd name="connsiteY9" fmla="*/ 2228850 h 4250625"/>
                <a:gd name="connsiteX10" fmla="*/ 4175760 w 4248076"/>
                <a:gd name="connsiteY10" fmla="*/ 3162300 h 4250625"/>
                <a:gd name="connsiteX11" fmla="*/ 3867150 w 4248076"/>
                <a:gd name="connsiteY11" fmla="*/ 3558540 h 4250625"/>
                <a:gd name="connsiteX12" fmla="*/ 3438525 w 4248076"/>
                <a:gd name="connsiteY12" fmla="*/ 3829050 h 4250625"/>
                <a:gd name="connsiteX13" fmla="*/ 3124200 w 4248076"/>
                <a:gd name="connsiteY13" fmla="*/ 4114800 h 4250625"/>
                <a:gd name="connsiteX14" fmla="*/ 2514600 w 4248076"/>
                <a:gd name="connsiteY14" fmla="*/ 4114800 h 4250625"/>
                <a:gd name="connsiteX15" fmla="*/ 2257425 w 4248076"/>
                <a:gd name="connsiteY15" fmla="*/ 3695700 h 4250625"/>
                <a:gd name="connsiteX16" fmla="*/ 1905000 w 4248076"/>
                <a:gd name="connsiteY16" fmla="*/ 3421380 h 4250625"/>
                <a:gd name="connsiteX17" fmla="*/ 1491615 w 4248076"/>
                <a:gd name="connsiteY17" fmla="*/ 3133725 h 4250625"/>
                <a:gd name="connsiteX18" fmla="*/ 1099185 w 4248076"/>
                <a:gd name="connsiteY18" fmla="*/ 3011805 h 4250625"/>
                <a:gd name="connsiteX19" fmla="*/ 933450 w 4248076"/>
                <a:gd name="connsiteY19" fmla="*/ 2733675 h 4250625"/>
                <a:gd name="connsiteX20" fmla="*/ 666750 w 4248076"/>
                <a:gd name="connsiteY20" fmla="*/ 2543175 h 4250625"/>
                <a:gd name="connsiteX21" fmla="*/ 581025 w 4248076"/>
                <a:gd name="connsiteY21" fmla="*/ 2676525 h 4250625"/>
                <a:gd name="connsiteX22" fmla="*/ 200025 w 4248076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61033"/>
                <a:gd name="connsiteX1" fmla="*/ 1190625 w 4300729"/>
                <a:gd name="connsiteY1" fmla="*/ 990600 h 4261033"/>
                <a:gd name="connsiteX2" fmla="*/ 1095375 w 4300729"/>
                <a:gd name="connsiteY2" fmla="*/ 1152525 h 4261033"/>
                <a:gd name="connsiteX3" fmla="*/ 1371600 w 4300729"/>
                <a:gd name="connsiteY3" fmla="*/ 1390650 h 4261033"/>
                <a:gd name="connsiteX4" fmla="*/ 1276350 w 4300729"/>
                <a:gd name="connsiteY4" fmla="*/ 1552575 h 4261033"/>
                <a:gd name="connsiteX5" fmla="*/ 1590675 w 4300729"/>
                <a:gd name="connsiteY5" fmla="*/ 1762125 h 4261033"/>
                <a:gd name="connsiteX6" fmla="*/ 1863090 w 4300729"/>
                <a:gd name="connsiteY6" fmla="*/ 1735455 h 4261033"/>
                <a:gd name="connsiteX7" fmla="*/ 1584960 w 4300729"/>
                <a:gd name="connsiteY7" fmla="*/ 2419350 h 4261033"/>
                <a:gd name="connsiteX8" fmla="*/ 2493645 w 4300729"/>
                <a:gd name="connsiteY8" fmla="*/ 2150745 h 4261033"/>
                <a:gd name="connsiteX9" fmla="*/ 2838450 w 4300729"/>
                <a:gd name="connsiteY9" fmla="*/ 2228850 h 4261033"/>
                <a:gd name="connsiteX10" fmla="*/ 4175760 w 4300729"/>
                <a:gd name="connsiteY10" fmla="*/ 3162300 h 4261033"/>
                <a:gd name="connsiteX11" fmla="*/ 3867150 w 4300729"/>
                <a:gd name="connsiteY11" fmla="*/ 3558540 h 4261033"/>
                <a:gd name="connsiteX12" fmla="*/ 3499485 w 4300729"/>
                <a:gd name="connsiteY12" fmla="*/ 3825240 h 4261033"/>
                <a:gd name="connsiteX13" fmla="*/ 3124200 w 4300729"/>
                <a:gd name="connsiteY13" fmla="*/ 4114800 h 4261033"/>
                <a:gd name="connsiteX14" fmla="*/ 2514600 w 4300729"/>
                <a:gd name="connsiteY14" fmla="*/ 4114800 h 4261033"/>
                <a:gd name="connsiteX15" fmla="*/ 2257425 w 4300729"/>
                <a:gd name="connsiteY15" fmla="*/ 3695700 h 4261033"/>
                <a:gd name="connsiteX16" fmla="*/ 1905000 w 4300729"/>
                <a:gd name="connsiteY16" fmla="*/ 3421380 h 4261033"/>
                <a:gd name="connsiteX17" fmla="*/ 1491615 w 4300729"/>
                <a:gd name="connsiteY17" fmla="*/ 3133725 h 4261033"/>
                <a:gd name="connsiteX18" fmla="*/ 1099185 w 4300729"/>
                <a:gd name="connsiteY18" fmla="*/ 3011805 h 4261033"/>
                <a:gd name="connsiteX19" fmla="*/ 933450 w 4300729"/>
                <a:gd name="connsiteY19" fmla="*/ 2733675 h 4261033"/>
                <a:gd name="connsiteX20" fmla="*/ 666750 w 4300729"/>
                <a:gd name="connsiteY20" fmla="*/ 2543175 h 4261033"/>
                <a:gd name="connsiteX21" fmla="*/ 581025 w 4300729"/>
                <a:gd name="connsiteY21" fmla="*/ 2676525 h 4261033"/>
                <a:gd name="connsiteX22" fmla="*/ 200025 w 4300729"/>
                <a:gd name="connsiteY22" fmla="*/ 2457450 h 4261033"/>
                <a:gd name="connsiteX0" fmla="*/ 0 w 4300729"/>
                <a:gd name="connsiteY0" fmla="*/ 0 h 4314977"/>
                <a:gd name="connsiteX1" fmla="*/ 1190625 w 4300729"/>
                <a:gd name="connsiteY1" fmla="*/ 990600 h 4314977"/>
                <a:gd name="connsiteX2" fmla="*/ 1095375 w 4300729"/>
                <a:gd name="connsiteY2" fmla="*/ 1152525 h 4314977"/>
                <a:gd name="connsiteX3" fmla="*/ 1371600 w 4300729"/>
                <a:gd name="connsiteY3" fmla="*/ 1390650 h 4314977"/>
                <a:gd name="connsiteX4" fmla="*/ 1276350 w 4300729"/>
                <a:gd name="connsiteY4" fmla="*/ 1552575 h 4314977"/>
                <a:gd name="connsiteX5" fmla="*/ 1590675 w 4300729"/>
                <a:gd name="connsiteY5" fmla="*/ 1762125 h 4314977"/>
                <a:gd name="connsiteX6" fmla="*/ 1863090 w 4300729"/>
                <a:gd name="connsiteY6" fmla="*/ 1735455 h 4314977"/>
                <a:gd name="connsiteX7" fmla="*/ 1584960 w 4300729"/>
                <a:gd name="connsiteY7" fmla="*/ 2419350 h 4314977"/>
                <a:gd name="connsiteX8" fmla="*/ 2493645 w 4300729"/>
                <a:gd name="connsiteY8" fmla="*/ 2150745 h 4314977"/>
                <a:gd name="connsiteX9" fmla="*/ 2838450 w 4300729"/>
                <a:gd name="connsiteY9" fmla="*/ 2228850 h 4314977"/>
                <a:gd name="connsiteX10" fmla="*/ 4175760 w 4300729"/>
                <a:gd name="connsiteY10" fmla="*/ 3162300 h 4314977"/>
                <a:gd name="connsiteX11" fmla="*/ 3867150 w 4300729"/>
                <a:gd name="connsiteY11" fmla="*/ 3558540 h 4314977"/>
                <a:gd name="connsiteX12" fmla="*/ 3499485 w 4300729"/>
                <a:gd name="connsiteY12" fmla="*/ 3825240 h 4314977"/>
                <a:gd name="connsiteX13" fmla="*/ 3124200 w 4300729"/>
                <a:gd name="connsiteY13" fmla="*/ 4114800 h 4314977"/>
                <a:gd name="connsiteX14" fmla="*/ 2514600 w 4300729"/>
                <a:gd name="connsiteY14" fmla="*/ 4114800 h 4314977"/>
                <a:gd name="connsiteX15" fmla="*/ 2257425 w 4300729"/>
                <a:gd name="connsiteY15" fmla="*/ 3695700 h 4314977"/>
                <a:gd name="connsiteX16" fmla="*/ 1905000 w 4300729"/>
                <a:gd name="connsiteY16" fmla="*/ 3421380 h 4314977"/>
                <a:gd name="connsiteX17" fmla="*/ 1491615 w 4300729"/>
                <a:gd name="connsiteY17" fmla="*/ 3133725 h 4314977"/>
                <a:gd name="connsiteX18" fmla="*/ 1099185 w 4300729"/>
                <a:gd name="connsiteY18" fmla="*/ 3011805 h 4314977"/>
                <a:gd name="connsiteX19" fmla="*/ 933450 w 4300729"/>
                <a:gd name="connsiteY19" fmla="*/ 2733675 h 4314977"/>
                <a:gd name="connsiteX20" fmla="*/ 666750 w 4300729"/>
                <a:gd name="connsiteY20" fmla="*/ 2543175 h 4314977"/>
                <a:gd name="connsiteX21" fmla="*/ 581025 w 4300729"/>
                <a:gd name="connsiteY21" fmla="*/ 2676525 h 4314977"/>
                <a:gd name="connsiteX22" fmla="*/ 200025 w 4300729"/>
                <a:gd name="connsiteY22" fmla="*/ 2457450 h 4314977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0729" h="4336841">
                  <a:moveTo>
                    <a:pt x="0" y="0"/>
                  </a:moveTo>
                  <a:lnTo>
                    <a:pt x="1190625" y="990600"/>
                  </a:lnTo>
                  <a:lnTo>
                    <a:pt x="1095375" y="1152525"/>
                  </a:lnTo>
                  <a:lnTo>
                    <a:pt x="1371600" y="1390650"/>
                  </a:lnTo>
                  <a:cubicBezTo>
                    <a:pt x="1343660" y="1424940"/>
                    <a:pt x="1330960" y="1468755"/>
                    <a:pt x="1276350" y="1552575"/>
                  </a:cubicBezTo>
                  <a:lnTo>
                    <a:pt x="1590675" y="1762125"/>
                  </a:lnTo>
                  <a:lnTo>
                    <a:pt x="1863090" y="1735455"/>
                  </a:lnTo>
                  <a:cubicBezTo>
                    <a:pt x="1779905" y="1943100"/>
                    <a:pt x="1500505" y="2352675"/>
                    <a:pt x="1584960" y="2419350"/>
                  </a:cubicBezTo>
                  <a:cubicBezTo>
                    <a:pt x="1848485" y="2598420"/>
                    <a:pt x="2131060" y="2545080"/>
                    <a:pt x="2493645" y="2150745"/>
                  </a:cubicBezTo>
                  <a:cubicBezTo>
                    <a:pt x="2632710" y="2167890"/>
                    <a:pt x="2667000" y="2194560"/>
                    <a:pt x="2838450" y="2228850"/>
                  </a:cubicBezTo>
                  <a:cubicBezTo>
                    <a:pt x="3365500" y="2581275"/>
                    <a:pt x="3705860" y="2830830"/>
                    <a:pt x="4175760" y="3162300"/>
                  </a:cubicBezTo>
                  <a:cubicBezTo>
                    <a:pt x="4492625" y="3402965"/>
                    <a:pt x="4138930" y="3763645"/>
                    <a:pt x="3867150" y="3558540"/>
                  </a:cubicBezTo>
                  <a:cubicBezTo>
                    <a:pt x="4075430" y="3846830"/>
                    <a:pt x="3731260" y="4053205"/>
                    <a:pt x="3499485" y="3825240"/>
                  </a:cubicBezTo>
                  <a:cubicBezTo>
                    <a:pt x="3655695" y="4135755"/>
                    <a:pt x="3339465" y="4251960"/>
                    <a:pt x="3124200" y="4114800"/>
                  </a:cubicBezTo>
                  <a:cubicBezTo>
                    <a:pt x="3195320" y="4331970"/>
                    <a:pt x="2860675" y="4480560"/>
                    <a:pt x="2514600" y="4114800"/>
                  </a:cubicBezTo>
                  <a:cubicBezTo>
                    <a:pt x="2600325" y="3889375"/>
                    <a:pt x="2466975" y="3663950"/>
                    <a:pt x="2257425" y="3695700"/>
                  </a:cubicBezTo>
                  <a:cubicBezTo>
                    <a:pt x="2286000" y="3454400"/>
                    <a:pt x="2052637" y="3331845"/>
                    <a:pt x="1905000" y="3421380"/>
                  </a:cubicBezTo>
                  <a:cubicBezTo>
                    <a:pt x="1963925" y="3231958"/>
                    <a:pt x="1637665" y="3032125"/>
                    <a:pt x="1491615" y="3133725"/>
                  </a:cubicBezTo>
                  <a:cubicBezTo>
                    <a:pt x="1548130" y="2995295"/>
                    <a:pt x="1286510" y="2834005"/>
                    <a:pt x="1099185" y="3011805"/>
                  </a:cubicBezTo>
                  <a:lnTo>
                    <a:pt x="933450" y="2733675"/>
                  </a:lnTo>
                  <a:lnTo>
                    <a:pt x="666750" y="2543175"/>
                  </a:lnTo>
                  <a:lnTo>
                    <a:pt x="581025" y="2676525"/>
                  </a:lnTo>
                  <a:lnTo>
                    <a:pt x="200025" y="2457450"/>
                  </a:lnTo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E5EAA971-8ECF-4A1C-BE0E-4D63F90286E7}"/>
                </a:ext>
              </a:extLst>
            </p:cNvPr>
            <p:cNvSpPr/>
            <p:nvPr/>
          </p:nvSpPr>
          <p:spPr>
            <a:xfrm>
              <a:off x="2979453" y="4301052"/>
              <a:ext cx="1379276" cy="1206796"/>
            </a:xfrm>
            <a:custGeom>
              <a:avLst/>
              <a:gdLst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57150 w 1381125"/>
                <a:gd name="connsiteY10" fmla="*/ 24765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22479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194310 h 1209675"/>
                <a:gd name="connsiteX0" fmla="*/ 3810 w 1384935"/>
                <a:gd name="connsiteY0" fmla="*/ 228600 h 1209675"/>
                <a:gd name="connsiteX1" fmla="*/ 289560 w 1384935"/>
                <a:gd name="connsiteY1" fmla="*/ 381000 h 1209675"/>
                <a:gd name="connsiteX2" fmla="*/ 584835 w 1384935"/>
                <a:gd name="connsiteY2" fmla="*/ 676275 h 1209675"/>
                <a:gd name="connsiteX3" fmla="*/ 851535 w 1384935"/>
                <a:gd name="connsiteY3" fmla="*/ 952500 h 1209675"/>
                <a:gd name="connsiteX4" fmla="*/ 1261110 w 1384935"/>
                <a:gd name="connsiteY4" fmla="*/ 1209675 h 1209675"/>
                <a:gd name="connsiteX5" fmla="*/ 1384935 w 1384935"/>
                <a:gd name="connsiteY5" fmla="*/ 828675 h 1209675"/>
                <a:gd name="connsiteX6" fmla="*/ 1127760 w 1384935"/>
                <a:gd name="connsiteY6" fmla="*/ 676275 h 1209675"/>
                <a:gd name="connsiteX7" fmla="*/ 842010 w 1384935"/>
                <a:gd name="connsiteY7" fmla="*/ 400050 h 1209675"/>
                <a:gd name="connsiteX8" fmla="*/ 451485 w 1384935"/>
                <a:gd name="connsiteY8" fmla="*/ 219075 h 1209675"/>
                <a:gd name="connsiteX9" fmla="*/ 118110 w 1384935"/>
                <a:gd name="connsiteY9" fmla="*/ 0 h 1209675"/>
                <a:gd name="connsiteX10" fmla="*/ 0 w 1384935"/>
                <a:gd name="connsiteY10" fmla="*/ 23622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106805"/>
                <a:gd name="connsiteX1" fmla="*/ 243840 w 1388745"/>
                <a:gd name="connsiteY1" fmla="*/ 377190 h 1106805"/>
                <a:gd name="connsiteX2" fmla="*/ 588645 w 1388745"/>
                <a:gd name="connsiteY2" fmla="*/ 676275 h 1106805"/>
                <a:gd name="connsiteX3" fmla="*/ 855345 w 1388745"/>
                <a:gd name="connsiteY3" fmla="*/ 952500 h 1106805"/>
                <a:gd name="connsiteX4" fmla="*/ 1268730 w 1388745"/>
                <a:gd name="connsiteY4" fmla="*/ 1106805 h 1106805"/>
                <a:gd name="connsiteX5" fmla="*/ 1388745 w 1388745"/>
                <a:gd name="connsiteY5" fmla="*/ 828675 h 1106805"/>
                <a:gd name="connsiteX6" fmla="*/ 1131570 w 1388745"/>
                <a:gd name="connsiteY6" fmla="*/ 676275 h 1106805"/>
                <a:gd name="connsiteX7" fmla="*/ 845820 w 1388745"/>
                <a:gd name="connsiteY7" fmla="*/ 400050 h 1106805"/>
                <a:gd name="connsiteX8" fmla="*/ 455295 w 1388745"/>
                <a:gd name="connsiteY8" fmla="*/ 219075 h 1106805"/>
                <a:gd name="connsiteX9" fmla="*/ 121920 w 1388745"/>
                <a:gd name="connsiteY9" fmla="*/ 0 h 1106805"/>
                <a:gd name="connsiteX10" fmla="*/ 0 w 1388745"/>
                <a:gd name="connsiteY10" fmla="*/ 201930 h 1106805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76446"/>
                <a:gd name="connsiteY0" fmla="*/ 228600 h 1161688"/>
                <a:gd name="connsiteX1" fmla="*/ 243840 w 1376446"/>
                <a:gd name="connsiteY1" fmla="*/ 377190 h 1161688"/>
                <a:gd name="connsiteX2" fmla="*/ 588645 w 1376446"/>
                <a:gd name="connsiteY2" fmla="*/ 676275 h 1161688"/>
                <a:gd name="connsiteX3" fmla="*/ 855345 w 1376446"/>
                <a:gd name="connsiteY3" fmla="*/ 952500 h 1161688"/>
                <a:gd name="connsiteX4" fmla="*/ 1268730 w 1376446"/>
                <a:gd name="connsiteY4" fmla="*/ 1106805 h 1161688"/>
                <a:gd name="connsiteX5" fmla="*/ 1365885 w 1376446"/>
                <a:gd name="connsiteY5" fmla="*/ 859155 h 1161688"/>
                <a:gd name="connsiteX6" fmla="*/ 1131570 w 1376446"/>
                <a:gd name="connsiteY6" fmla="*/ 676275 h 1161688"/>
                <a:gd name="connsiteX7" fmla="*/ 845820 w 1376446"/>
                <a:gd name="connsiteY7" fmla="*/ 400050 h 1161688"/>
                <a:gd name="connsiteX8" fmla="*/ 455295 w 1376446"/>
                <a:gd name="connsiteY8" fmla="*/ 219075 h 1161688"/>
                <a:gd name="connsiteX9" fmla="*/ 121920 w 1376446"/>
                <a:gd name="connsiteY9" fmla="*/ 0 h 1161688"/>
                <a:gd name="connsiteX10" fmla="*/ 0 w 1376446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51322 h 1184410"/>
                <a:gd name="connsiteX1" fmla="*/ 243840 w 1365973"/>
                <a:gd name="connsiteY1" fmla="*/ 399912 h 1184410"/>
                <a:gd name="connsiteX2" fmla="*/ 588645 w 1365973"/>
                <a:gd name="connsiteY2" fmla="*/ 698997 h 1184410"/>
                <a:gd name="connsiteX3" fmla="*/ 855345 w 1365973"/>
                <a:gd name="connsiteY3" fmla="*/ 975222 h 1184410"/>
                <a:gd name="connsiteX4" fmla="*/ 1268730 w 1365973"/>
                <a:gd name="connsiteY4" fmla="*/ 1129527 h 1184410"/>
                <a:gd name="connsiteX5" fmla="*/ 1365885 w 1365973"/>
                <a:gd name="connsiteY5" fmla="*/ 881877 h 1184410"/>
                <a:gd name="connsiteX6" fmla="*/ 1112520 w 1365973"/>
                <a:gd name="connsiteY6" fmla="*/ 725667 h 1184410"/>
                <a:gd name="connsiteX7" fmla="*/ 704850 w 1365973"/>
                <a:gd name="connsiteY7" fmla="*/ 441822 h 1184410"/>
                <a:gd name="connsiteX8" fmla="*/ 371475 w 1365973"/>
                <a:gd name="connsiteY8" fmla="*/ 199887 h 1184410"/>
                <a:gd name="connsiteX9" fmla="*/ 121920 w 1365973"/>
                <a:gd name="connsiteY9" fmla="*/ 22722 h 1184410"/>
                <a:gd name="connsiteX10" fmla="*/ 0 w 1365973"/>
                <a:gd name="connsiteY10" fmla="*/ 224652 h 1184410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7147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5242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3069 w 1379042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11" fmla="*/ 1639 w 1379042"/>
                <a:gd name="connsiteY11" fmla="*/ 236973 h 1196731"/>
                <a:gd name="connsiteX0" fmla="*/ 2847 w 1380250"/>
                <a:gd name="connsiteY0" fmla="*/ 236973 h 1196731"/>
                <a:gd name="connsiteX1" fmla="*/ 258117 w 1380250"/>
                <a:gd name="connsiteY1" fmla="*/ 412233 h 1196731"/>
                <a:gd name="connsiteX2" fmla="*/ 602922 w 1380250"/>
                <a:gd name="connsiteY2" fmla="*/ 711318 h 1196731"/>
                <a:gd name="connsiteX3" fmla="*/ 869622 w 1380250"/>
                <a:gd name="connsiteY3" fmla="*/ 987543 h 1196731"/>
                <a:gd name="connsiteX4" fmla="*/ 1283007 w 1380250"/>
                <a:gd name="connsiteY4" fmla="*/ 1141848 h 1196731"/>
                <a:gd name="connsiteX5" fmla="*/ 1380162 w 1380250"/>
                <a:gd name="connsiteY5" fmla="*/ 894198 h 1196731"/>
                <a:gd name="connsiteX6" fmla="*/ 1126797 w 1380250"/>
                <a:gd name="connsiteY6" fmla="*/ 737988 h 1196731"/>
                <a:gd name="connsiteX7" fmla="*/ 719127 w 1380250"/>
                <a:gd name="connsiteY7" fmla="*/ 454143 h 1196731"/>
                <a:gd name="connsiteX8" fmla="*/ 366702 w 1380250"/>
                <a:gd name="connsiteY8" fmla="*/ 212208 h 1196731"/>
                <a:gd name="connsiteX9" fmla="*/ 136197 w 1380250"/>
                <a:gd name="connsiteY9" fmla="*/ 35043 h 1196731"/>
                <a:gd name="connsiteX10" fmla="*/ 2847 w 1380250"/>
                <a:gd name="connsiteY10" fmla="*/ 236973 h 1196731"/>
                <a:gd name="connsiteX0" fmla="*/ 1640 w 1379043"/>
                <a:gd name="connsiteY0" fmla="*/ 236973 h 1196731"/>
                <a:gd name="connsiteX1" fmla="*/ 256910 w 1379043"/>
                <a:gd name="connsiteY1" fmla="*/ 412233 h 1196731"/>
                <a:gd name="connsiteX2" fmla="*/ 601715 w 1379043"/>
                <a:gd name="connsiteY2" fmla="*/ 711318 h 1196731"/>
                <a:gd name="connsiteX3" fmla="*/ 868415 w 1379043"/>
                <a:gd name="connsiteY3" fmla="*/ 987543 h 1196731"/>
                <a:gd name="connsiteX4" fmla="*/ 1281800 w 1379043"/>
                <a:gd name="connsiteY4" fmla="*/ 1141848 h 1196731"/>
                <a:gd name="connsiteX5" fmla="*/ 1378955 w 1379043"/>
                <a:gd name="connsiteY5" fmla="*/ 894198 h 1196731"/>
                <a:gd name="connsiteX6" fmla="*/ 1125590 w 1379043"/>
                <a:gd name="connsiteY6" fmla="*/ 737988 h 1196731"/>
                <a:gd name="connsiteX7" fmla="*/ 717920 w 1379043"/>
                <a:gd name="connsiteY7" fmla="*/ 454143 h 1196731"/>
                <a:gd name="connsiteX8" fmla="*/ 365495 w 1379043"/>
                <a:gd name="connsiteY8" fmla="*/ 212208 h 1196731"/>
                <a:gd name="connsiteX9" fmla="*/ 134990 w 1379043"/>
                <a:gd name="connsiteY9" fmla="*/ 35043 h 1196731"/>
                <a:gd name="connsiteX10" fmla="*/ 1640 w 1379043"/>
                <a:gd name="connsiteY10" fmla="*/ 236973 h 1196731"/>
                <a:gd name="connsiteX0" fmla="*/ 17 w 1377420"/>
                <a:gd name="connsiteY0" fmla="*/ 236973 h 1196731"/>
                <a:gd name="connsiteX1" fmla="*/ 255287 w 1377420"/>
                <a:gd name="connsiteY1" fmla="*/ 412233 h 1196731"/>
                <a:gd name="connsiteX2" fmla="*/ 600092 w 1377420"/>
                <a:gd name="connsiteY2" fmla="*/ 711318 h 1196731"/>
                <a:gd name="connsiteX3" fmla="*/ 866792 w 1377420"/>
                <a:gd name="connsiteY3" fmla="*/ 987543 h 1196731"/>
                <a:gd name="connsiteX4" fmla="*/ 1280177 w 1377420"/>
                <a:gd name="connsiteY4" fmla="*/ 1141848 h 1196731"/>
                <a:gd name="connsiteX5" fmla="*/ 1377332 w 1377420"/>
                <a:gd name="connsiteY5" fmla="*/ 894198 h 1196731"/>
                <a:gd name="connsiteX6" fmla="*/ 1123967 w 1377420"/>
                <a:gd name="connsiteY6" fmla="*/ 737988 h 1196731"/>
                <a:gd name="connsiteX7" fmla="*/ 716297 w 1377420"/>
                <a:gd name="connsiteY7" fmla="*/ 454143 h 1196731"/>
                <a:gd name="connsiteX8" fmla="*/ 363872 w 1377420"/>
                <a:gd name="connsiteY8" fmla="*/ 212208 h 1196731"/>
                <a:gd name="connsiteX9" fmla="*/ 133367 w 1377420"/>
                <a:gd name="connsiteY9" fmla="*/ 35043 h 1196731"/>
                <a:gd name="connsiteX10" fmla="*/ 17 w 1377420"/>
                <a:gd name="connsiteY10" fmla="*/ 236973 h 1196731"/>
                <a:gd name="connsiteX0" fmla="*/ 3783 w 1381186"/>
                <a:gd name="connsiteY0" fmla="*/ 236973 h 1196731"/>
                <a:gd name="connsiteX1" fmla="*/ 259053 w 1381186"/>
                <a:gd name="connsiteY1" fmla="*/ 412233 h 1196731"/>
                <a:gd name="connsiteX2" fmla="*/ 603858 w 1381186"/>
                <a:gd name="connsiteY2" fmla="*/ 711318 h 1196731"/>
                <a:gd name="connsiteX3" fmla="*/ 870558 w 1381186"/>
                <a:gd name="connsiteY3" fmla="*/ 987543 h 1196731"/>
                <a:gd name="connsiteX4" fmla="*/ 1283943 w 1381186"/>
                <a:gd name="connsiteY4" fmla="*/ 1141848 h 1196731"/>
                <a:gd name="connsiteX5" fmla="*/ 1381098 w 1381186"/>
                <a:gd name="connsiteY5" fmla="*/ 894198 h 1196731"/>
                <a:gd name="connsiteX6" fmla="*/ 1127733 w 1381186"/>
                <a:gd name="connsiteY6" fmla="*/ 737988 h 1196731"/>
                <a:gd name="connsiteX7" fmla="*/ 720063 w 1381186"/>
                <a:gd name="connsiteY7" fmla="*/ 454143 h 1196731"/>
                <a:gd name="connsiteX8" fmla="*/ 367638 w 1381186"/>
                <a:gd name="connsiteY8" fmla="*/ 212208 h 1196731"/>
                <a:gd name="connsiteX9" fmla="*/ 137133 w 1381186"/>
                <a:gd name="connsiteY9" fmla="*/ 35043 h 1196731"/>
                <a:gd name="connsiteX10" fmla="*/ 3783 w 1381186"/>
                <a:gd name="connsiteY10" fmla="*/ 236973 h 1196731"/>
                <a:gd name="connsiteX0" fmla="*/ 4467 w 1381870"/>
                <a:gd name="connsiteY0" fmla="*/ 236973 h 1196731"/>
                <a:gd name="connsiteX1" fmla="*/ 259737 w 1381870"/>
                <a:gd name="connsiteY1" fmla="*/ 412233 h 1196731"/>
                <a:gd name="connsiteX2" fmla="*/ 604542 w 1381870"/>
                <a:gd name="connsiteY2" fmla="*/ 711318 h 1196731"/>
                <a:gd name="connsiteX3" fmla="*/ 871242 w 1381870"/>
                <a:gd name="connsiteY3" fmla="*/ 987543 h 1196731"/>
                <a:gd name="connsiteX4" fmla="*/ 1284627 w 1381870"/>
                <a:gd name="connsiteY4" fmla="*/ 1141848 h 1196731"/>
                <a:gd name="connsiteX5" fmla="*/ 1381782 w 1381870"/>
                <a:gd name="connsiteY5" fmla="*/ 894198 h 1196731"/>
                <a:gd name="connsiteX6" fmla="*/ 1128417 w 1381870"/>
                <a:gd name="connsiteY6" fmla="*/ 737988 h 1196731"/>
                <a:gd name="connsiteX7" fmla="*/ 720747 w 1381870"/>
                <a:gd name="connsiteY7" fmla="*/ 454143 h 1196731"/>
                <a:gd name="connsiteX8" fmla="*/ 368322 w 1381870"/>
                <a:gd name="connsiteY8" fmla="*/ 212208 h 1196731"/>
                <a:gd name="connsiteX9" fmla="*/ 137817 w 1381870"/>
                <a:gd name="connsiteY9" fmla="*/ 35043 h 1196731"/>
                <a:gd name="connsiteX10" fmla="*/ 4467 w 1381870"/>
                <a:gd name="connsiteY10" fmla="*/ 236973 h 1196731"/>
                <a:gd name="connsiteX0" fmla="*/ 4467 w 1381870"/>
                <a:gd name="connsiteY0" fmla="*/ 217026 h 1176784"/>
                <a:gd name="connsiteX1" fmla="*/ 259737 w 1381870"/>
                <a:gd name="connsiteY1" fmla="*/ 392286 h 1176784"/>
                <a:gd name="connsiteX2" fmla="*/ 604542 w 1381870"/>
                <a:gd name="connsiteY2" fmla="*/ 691371 h 1176784"/>
                <a:gd name="connsiteX3" fmla="*/ 871242 w 1381870"/>
                <a:gd name="connsiteY3" fmla="*/ 967596 h 1176784"/>
                <a:gd name="connsiteX4" fmla="*/ 1284627 w 1381870"/>
                <a:gd name="connsiteY4" fmla="*/ 1121901 h 1176784"/>
                <a:gd name="connsiteX5" fmla="*/ 1381782 w 1381870"/>
                <a:gd name="connsiteY5" fmla="*/ 874251 h 1176784"/>
                <a:gd name="connsiteX6" fmla="*/ 1128417 w 1381870"/>
                <a:gd name="connsiteY6" fmla="*/ 718041 h 1176784"/>
                <a:gd name="connsiteX7" fmla="*/ 720747 w 1381870"/>
                <a:gd name="connsiteY7" fmla="*/ 434196 h 1176784"/>
                <a:gd name="connsiteX8" fmla="*/ 368322 w 1381870"/>
                <a:gd name="connsiteY8" fmla="*/ 192261 h 1176784"/>
                <a:gd name="connsiteX9" fmla="*/ 137817 w 1381870"/>
                <a:gd name="connsiteY9" fmla="*/ 15096 h 1176784"/>
                <a:gd name="connsiteX10" fmla="*/ 4467 w 1381870"/>
                <a:gd name="connsiteY10" fmla="*/ 217026 h 1176784"/>
                <a:gd name="connsiteX0" fmla="*/ 4825 w 1382228"/>
                <a:gd name="connsiteY0" fmla="*/ 236461 h 1196219"/>
                <a:gd name="connsiteX1" fmla="*/ 260095 w 1382228"/>
                <a:gd name="connsiteY1" fmla="*/ 411721 h 1196219"/>
                <a:gd name="connsiteX2" fmla="*/ 604900 w 1382228"/>
                <a:gd name="connsiteY2" fmla="*/ 710806 h 1196219"/>
                <a:gd name="connsiteX3" fmla="*/ 871600 w 1382228"/>
                <a:gd name="connsiteY3" fmla="*/ 987031 h 1196219"/>
                <a:gd name="connsiteX4" fmla="*/ 1284985 w 1382228"/>
                <a:gd name="connsiteY4" fmla="*/ 1141336 h 1196219"/>
                <a:gd name="connsiteX5" fmla="*/ 1382140 w 1382228"/>
                <a:gd name="connsiteY5" fmla="*/ 893686 h 1196219"/>
                <a:gd name="connsiteX6" fmla="*/ 1128775 w 1382228"/>
                <a:gd name="connsiteY6" fmla="*/ 737476 h 1196219"/>
                <a:gd name="connsiteX7" fmla="*/ 721105 w 1382228"/>
                <a:gd name="connsiteY7" fmla="*/ 453631 h 1196219"/>
                <a:gd name="connsiteX8" fmla="*/ 368680 w 1382228"/>
                <a:gd name="connsiteY8" fmla="*/ 211696 h 1196219"/>
                <a:gd name="connsiteX9" fmla="*/ 130555 w 1382228"/>
                <a:gd name="connsiteY9" fmla="*/ 11671 h 1196219"/>
                <a:gd name="connsiteX10" fmla="*/ 4825 w 1382228"/>
                <a:gd name="connsiteY10" fmla="*/ 236461 h 1196219"/>
                <a:gd name="connsiteX0" fmla="*/ 5218 w 1382621"/>
                <a:gd name="connsiteY0" fmla="*/ 236461 h 1196219"/>
                <a:gd name="connsiteX1" fmla="*/ 260488 w 1382621"/>
                <a:gd name="connsiteY1" fmla="*/ 411721 h 1196219"/>
                <a:gd name="connsiteX2" fmla="*/ 605293 w 1382621"/>
                <a:gd name="connsiteY2" fmla="*/ 710806 h 1196219"/>
                <a:gd name="connsiteX3" fmla="*/ 871993 w 1382621"/>
                <a:gd name="connsiteY3" fmla="*/ 987031 h 1196219"/>
                <a:gd name="connsiteX4" fmla="*/ 1285378 w 1382621"/>
                <a:gd name="connsiteY4" fmla="*/ 1141336 h 1196219"/>
                <a:gd name="connsiteX5" fmla="*/ 1382533 w 1382621"/>
                <a:gd name="connsiteY5" fmla="*/ 893686 h 1196219"/>
                <a:gd name="connsiteX6" fmla="*/ 1129168 w 1382621"/>
                <a:gd name="connsiteY6" fmla="*/ 737476 h 1196219"/>
                <a:gd name="connsiteX7" fmla="*/ 721498 w 1382621"/>
                <a:gd name="connsiteY7" fmla="*/ 453631 h 1196219"/>
                <a:gd name="connsiteX8" fmla="*/ 369073 w 1382621"/>
                <a:gd name="connsiteY8" fmla="*/ 211696 h 1196219"/>
                <a:gd name="connsiteX9" fmla="*/ 130948 w 1382621"/>
                <a:gd name="connsiteY9" fmla="*/ 11671 h 1196219"/>
                <a:gd name="connsiteX10" fmla="*/ 5218 w 1382621"/>
                <a:gd name="connsiteY10" fmla="*/ 236461 h 1196219"/>
                <a:gd name="connsiteX0" fmla="*/ 5218 w 1382621"/>
                <a:gd name="connsiteY0" fmla="*/ 244278 h 1204036"/>
                <a:gd name="connsiteX1" fmla="*/ 260488 w 1382621"/>
                <a:gd name="connsiteY1" fmla="*/ 419538 h 1204036"/>
                <a:gd name="connsiteX2" fmla="*/ 605293 w 1382621"/>
                <a:gd name="connsiteY2" fmla="*/ 718623 h 1204036"/>
                <a:gd name="connsiteX3" fmla="*/ 871993 w 1382621"/>
                <a:gd name="connsiteY3" fmla="*/ 994848 h 1204036"/>
                <a:gd name="connsiteX4" fmla="*/ 1285378 w 1382621"/>
                <a:gd name="connsiteY4" fmla="*/ 1149153 h 1204036"/>
                <a:gd name="connsiteX5" fmla="*/ 1382533 w 1382621"/>
                <a:gd name="connsiteY5" fmla="*/ 901503 h 1204036"/>
                <a:gd name="connsiteX6" fmla="*/ 1129168 w 1382621"/>
                <a:gd name="connsiteY6" fmla="*/ 745293 h 1204036"/>
                <a:gd name="connsiteX7" fmla="*/ 721498 w 1382621"/>
                <a:gd name="connsiteY7" fmla="*/ 461448 h 1204036"/>
                <a:gd name="connsiteX8" fmla="*/ 369073 w 1382621"/>
                <a:gd name="connsiteY8" fmla="*/ 219513 h 1204036"/>
                <a:gd name="connsiteX9" fmla="*/ 130948 w 1382621"/>
                <a:gd name="connsiteY9" fmla="*/ 19488 h 1204036"/>
                <a:gd name="connsiteX10" fmla="*/ 5218 w 1382621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86864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91055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9276" h="1206796">
                  <a:moveTo>
                    <a:pt x="1873" y="244278"/>
                  </a:moveTo>
                  <a:cubicBezTo>
                    <a:pt x="13303" y="348418"/>
                    <a:pt x="78073" y="441128"/>
                    <a:pt x="257143" y="419538"/>
                  </a:cubicBezTo>
                  <a:cubicBezTo>
                    <a:pt x="234918" y="564953"/>
                    <a:pt x="376523" y="782758"/>
                    <a:pt x="601948" y="718623"/>
                  </a:cubicBezTo>
                  <a:cubicBezTo>
                    <a:pt x="530828" y="947858"/>
                    <a:pt x="787368" y="1085653"/>
                    <a:pt x="910558" y="994848"/>
                  </a:cubicBezTo>
                  <a:cubicBezTo>
                    <a:pt x="917543" y="1160583"/>
                    <a:pt x="1065498" y="1284408"/>
                    <a:pt x="1282033" y="1149153"/>
                  </a:cubicBezTo>
                  <a:cubicBezTo>
                    <a:pt x="1352518" y="1094543"/>
                    <a:pt x="1381093" y="1009453"/>
                    <a:pt x="1379188" y="928173"/>
                  </a:cubicBezTo>
                  <a:cubicBezTo>
                    <a:pt x="1381093" y="869753"/>
                    <a:pt x="1291558" y="727513"/>
                    <a:pt x="1125823" y="745293"/>
                  </a:cubicBezTo>
                  <a:cubicBezTo>
                    <a:pt x="1156303" y="513518"/>
                    <a:pt x="939133" y="399853"/>
                    <a:pt x="779113" y="484308"/>
                  </a:cubicBezTo>
                  <a:cubicBezTo>
                    <a:pt x="833088" y="333813"/>
                    <a:pt x="574643" y="57588"/>
                    <a:pt x="365728" y="219513"/>
                  </a:cubicBezTo>
                  <a:cubicBezTo>
                    <a:pt x="414623" y="16948"/>
                    <a:pt x="193008" y="-33217"/>
                    <a:pt x="127603" y="19488"/>
                  </a:cubicBezTo>
                  <a:cubicBezTo>
                    <a:pt x="82201" y="42666"/>
                    <a:pt x="-14637" y="116643"/>
                    <a:pt x="1873" y="244278"/>
                  </a:cubicBezTo>
                  <a:close/>
                </a:path>
              </a:pathLst>
            </a:cu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4FA0EBBA-B955-40D3-AC2A-2C91AD6ADE73}"/>
              </a:ext>
            </a:extLst>
          </p:cNvPr>
          <p:cNvSpPr/>
          <p:nvPr/>
        </p:nvSpPr>
        <p:spPr>
          <a:xfrm>
            <a:off x="8492148" y="2892615"/>
            <a:ext cx="828092" cy="8280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87E769B-82EF-4D7C-9445-9E1499A7B1AB}"/>
              </a:ext>
            </a:extLst>
          </p:cNvPr>
          <p:cNvSpPr/>
          <p:nvPr/>
        </p:nvSpPr>
        <p:spPr>
          <a:xfrm>
            <a:off x="7783426" y="5119598"/>
            <a:ext cx="828092" cy="8280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TextBox 33">
            <a:extLst>
              <a:ext uri="{FF2B5EF4-FFF2-40B4-BE49-F238E27FC236}">
                <a16:creationId xmlns:a16="http://schemas.microsoft.com/office/drawing/2014/main" id="{8A9B7D3E-64A4-4558-AB57-BFDBF53DE47D}"/>
              </a:ext>
            </a:extLst>
          </p:cNvPr>
          <p:cNvSpPr txBox="1"/>
          <p:nvPr/>
        </p:nvSpPr>
        <p:spPr>
          <a:xfrm>
            <a:off x="8166632" y="2192759"/>
            <a:ext cx="1463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2007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Group 34">
            <a:extLst>
              <a:ext uri="{FF2B5EF4-FFF2-40B4-BE49-F238E27FC236}">
                <a16:creationId xmlns:a16="http://schemas.microsoft.com/office/drawing/2014/main" id="{B85406B5-46CC-4F7F-BD3A-DCE7C5FF70FE}"/>
              </a:ext>
            </a:extLst>
          </p:cNvPr>
          <p:cNvGrpSpPr/>
          <p:nvPr/>
        </p:nvGrpSpPr>
        <p:grpSpPr>
          <a:xfrm>
            <a:off x="5704281" y="1549365"/>
            <a:ext cx="2868960" cy="1185668"/>
            <a:chOff x="2612378" y="4221100"/>
            <a:chExt cx="2461375" cy="844537"/>
          </a:xfrm>
        </p:grpSpPr>
        <p:sp>
          <p:nvSpPr>
            <p:cNvPr id="53" name="TextBox 35">
              <a:extLst>
                <a:ext uri="{FF2B5EF4-FFF2-40B4-BE49-F238E27FC236}">
                  <a16:creationId xmlns:a16="http://schemas.microsoft.com/office/drawing/2014/main" id="{1CEC2C5B-4A77-4795-811F-08372280EAD5}"/>
                </a:ext>
              </a:extLst>
            </p:cNvPr>
            <p:cNvSpPr txBox="1"/>
            <p:nvPr/>
          </p:nvSpPr>
          <p:spPr>
            <a:xfrm>
              <a:off x="3121732" y="4572380"/>
              <a:ext cx="1717404" cy="49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Ínicio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das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negociações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para um ACL entre as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duas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regiões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.</a:t>
              </a:r>
              <a:endParaRPr lang="ko-KR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54" name="TextBox 36">
              <a:extLst>
                <a:ext uri="{FF2B5EF4-FFF2-40B4-BE49-F238E27FC236}">
                  <a16:creationId xmlns:a16="http://schemas.microsoft.com/office/drawing/2014/main" id="{D2D68A70-B555-492E-86DF-E2EB9C3A5674}"/>
                </a:ext>
              </a:extLst>
            </p:cNvPr>
            <p:cNvSpPr txBox="1"/>
            <p:nvPr/>
          </p:nvSpPr>
          <p:spPr>
            <a:xfrm>
              <a:off x="2612378" y="4221100"/>
              <a:ext cx="2461375" cy="372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err="1">
                  <a:solidFill>
                    <a:schemeClr val="accent3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Declaração</a:t>
              </a:r>
              <a:r>
                <a:rPr lang="en-US" altLang="ko-KR" sz="1400" b="1" dirty="0">
                  <a:solidFill>
                    <a:schemeClr val="accent3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de </a:t>
              </a:r>
              <a:r>
                <a:rPr lang="en-US" altLang="ko-KR" sz="1400" b="1" dirty="0" err="1">
                  <a:solidFill>
                    <a:schemeClr val="accent3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Nuremberga</a:t>
              </a:r>
              <a:r>
                <a:rPr lang="en-US" altLang="ko-KR" sz="1400" b="1" dirty="0">
                  <a:solidFill>
                    <a:schemeClr val="accent3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para a </a:t>
              </a:r>
              <a:r>
                <a:rPr lang="en-US" altLang="ko-KR" sz="1400" b="1" dirty="0" err="1">
                  <a:solidFill>
                    <a:schemeClr val="accent3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Parceria</a:t>
              </a:r>
              <a:r>
                <a:rPr lang="en-US" altLang="ko-KR" sz="1400" b="1" dirty="0">
                  <a:solidFill>
                    <a:schemeClr val="accent3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accent3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Reforçada</a:t>
              </a:r>
              <a:r>
                <a:rPr lang="en-US" altLang="ko-KR" sz="1400" b="1" dirty="0">
                  <a:solidFill>
                    <a:schemeClr val="accent3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UE-ASEAN</a:t>
              </a:r>
              <a:endParaRPr lang="ko-KR" altLang="en-US" sz="14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55" name="Group 37">
            <a:extLst>
              <a:ext uri="{FF2B5EF4-FFF2-40B4-BE49-F238E27FC236}">
                <a16:creationId xmlns:a16="http://schemas.microsoft.com/office/drawing/2014/main" id="{171E559E-0861-41BA-8CBF-9D5E6FAB4D5B}"/>
              </a:ext>
            </a:extLst>
          </p:cNvPr>
          <p:cNvGrpSpPr/>
          <p:nvPr/>
        </p:nvGrpSpPr>
        <p:grpSpPr>
          <a:xfrm>
            <a:off x="4227145" y="4494352"/>
            <a:ext cx="2419612" cy="1232804"/>
            <a:chOff x="2261172" y="4283314"/>
            <a:chExt cx="2681984" cy="1232804"/>
          </a:xfrm>
        </p:grpSpPr>
        <p:sp>
          <p:nvSpPr>
            <p:cNvPr id="56" name="TextBox 38">
              <a:extLst>
                <a:ext uri="{FF2B5EF4-FFF2-40B4-BE49-F238E27FC236}">
                  <a16:creationId xmlns:a16="http://schemas.microsoft.com/office/drawing/2014/main" id="{00AF7C34-83A6-4A7A-9FCB-03310BDF2855}"/>
                </a:ext>
              </a:extLst>
            </p:cNvPr>
            <p:cNvSpPr txBox="1"/>
            <p:nvPr/>
          </p:nvSpPr>
          <p:spPr>
            <a:xfrm>
              <a:off x="2295621" y="4823621"/>
              <a:ext cx="264753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Novo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avanço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determinante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nas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negociações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para o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acordo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comercial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região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a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região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.  </a:t>
              </a:r>
              <a:endParaRPr lang="ko-KR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57" name="TextBox 39">
              <a:extLst>
                <a:ext uri="{FF2B5EF4-FFF2-40B4-BE49-F238E27FC236}">
                  <a16:creationId xmlns:a16="http://schemas.microsoft.com/office/drawing/2014/main" id="{4AD32BE3-06FE-45B6-B05D-BB88CA9116E4}"/>
                </a:ext>
              </a:extLst>
            </p:cNvPr>
            <p:cNvSpPr txBox="1"/>
            <p:nvPr/>
          </p:nvSpPr>
          <p:spPr>
            <a:xfrm>
              <a:off x="2261172" y="4283314"/>
              <a:ext cx="2627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accent1"/>
                  </a:solidFill>
                  <a:latin typeface="+mj-lt"/>
                  <a:cs typeface="Arial" pitchFamily="34" charset="0"/>
                </a:rPr>
                <a:t>15th AEM-EU Trade Commissioner Consultations</a:t>
              </a:r>
              <a:endParaRPr lang="ko-KR" altLang="en-US" sz="1400" b="1" dirty="0">
                <a:solidFill>
                  <a:schemeClr val="accent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8" name="TextBox 40">
            <a:extLst>
              <a:ext uri="{FF2B5EF4-FFF2-40B4-BE49-F238E27FC236}">
                <a16:creationId xmlns:a16="http://schemas.microsoft.com/office/drawing/2014/main" id="{BC5E4F1B-AEEC-4955-9886-565221522A60}"/>
              </a:ext>
            </a:extLst>
          </p:cNvPr>
          <p:cNvSpPr txBox="1"/>
          <p:nvPr/>
        </p:nvSpPr>
        <p:spPr>
          <a:xfrm>
            <a:off x="4352354" y="3614339"/>
            <a:ext cx="1463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2017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41">
            <a:extLst>
              <a:ext uri="{FF2B5EF4-FFF2-40B4-BE49-F238E27FC236}">
                <a16:creationId xmlns:a16="http://schemas.microsoft.com/office/drawing/2014/main" id="{07A49282-B058-4182-9FB2-F3225F0D0606}"/>
              </a:ext>
            </a:extLst>
          </p:cNvPr>
          <p:cNvSpPr txBox="1"/>
          <p:nvPr/>
        </p:nvSpPr>
        <p:spPr>
          <a:xfrm>
            <a:off x="8507412" y="5600663"/>
            <a:ext cx="147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2009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Group 42">
            <a:extLst>
              <a:ext uri="{FF2B5EF4-FFF2-40B4-BE49-F238E27FC236}">
                <a16:creationId xmlns:a16="http://schemas.microsoft.com/office/drawing/2014/main" id="{C8670C96-E257-4CBE-9649-9A1EB16CDF47}"/>
              </a:ext>
            </a:extLst>
          </p:cNvPr>
          <p:cNvGrpSpPr/>
          <p:nvPr/>
        </p:nvGrpSpPr>
        <p:grpSpPr>
          <a:xfrm>
            <a:off x="9894829" y="5060889"/>
            <a:ext cx="2040908" cy="1437255"/>
            <a:chOff x="2491074" y="4205170"/>
            <a:chExt cx="2689578" cy="851747"/>
          </a:xfrm>
        </p:grpSpPr>
        <p:sp>
          <p:nvSpPr>
            <p:cNvPr id="61" name="TextBox 43">
              <a:extLst>
                <a:ext uri="{FF2B5EF4-FFF2-40B4-BE49-F238E27FC236}">
                  <a16:creationId xmlns:a16="http://schemas.microsoft.com/office/drawing/2014/main" id="{3D8DC68F-50C4-4EA5-AF66-26EE74AB2EEC}"/>
                </a:ext>
              </a:extLst>
            </p:cNvPr>
            <p:cNvSpPr txBox="1"/>
            <p:nvPr/>
          </p:nvSpPr>
          <p:spPr>
            <a:xfrm>
              <a:off x="2491074" y="4527972"/>
              <a:ext cx="2357001" cy="52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Desconfiança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por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parte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da ASEAN,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falta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de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consenso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e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pouca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ambição</a:t>
              </a: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. </a:t>
              </a:r>
              <a:endParaRPr lang="ko-KR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62" name="TextBox 44">
              <a:extLst>
                <a:ext uri="{FF2B5EF4-FFF2-40B4-BE49-F238E27FC236}">
                  <a16:creationId xmlns:a16="http://schemas.microsoft.com/office/drawing/2014/main" id="{C74265B7-7A00-4230-946F-044F658C5B35}"/>
                </a:ext>
              </a:extLst>
            </p:cNvPr>
            <p:cNvSpPr txBox="1"/>
            <p:nvPr/>
          </p:nvSpPr>
          <p:spPr>
            <a:xfrm>
              <a:off x="2491074" y="4205170"/>
              <a:ext cx="2689578" cy="31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Suspensão</a:t>
              </a:r>
              <a:r>
                <a:rPr lang="en-US" altLang="ko-KR" sz="14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 das </a:t>
              </a:r>
              <a:r>
                <a:rPr lang="en-US" altLang="ko-KR" sz="1400" b="1" dirty="0" err="1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negociações</a:t>
              </a:r>
              <a:r>
                <a:rPr lang="en-US" altLang="ko-KR" sz="14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regionais</a:t>
              </a:r>
              <a:endParaRPr lang="ko-KR" altLang="en-US" sz="1400" b="1" dirty="0">
                <a:solidFill>
                  <a:schemeClr val="accent2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D5AC4E2C-D5F4-447F-BBE0-27AA7F57C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01" y="3522371"/>
            <a:ext cx="945835" cy="9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0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1" grpId="0"/>
      <p:bldP spid="29" grpId="0" animBg="1"/>
      <p:bldP spid="33" grpId="0"/>
      <p:bldP spid="34" grpId="0" animBg="1"/>
      <p:bldP spid="38" grpId="0"/>
      <p:bldP spid="39" grpId="0" animBg="1"/>
      <p:bldP spid="43" grpId="0"/>
      <p:bldP spid="40" grpId="0"/>
      <p:bldP spid="49" grpId="0" animBg="1"/>
      <p:bldP spid="50" grpId="0" animBg="1"/>
      <p:bldP spid="51" grpId="0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3B6243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solidFill>
            <a:srgbClr val="6D8973"/>
          </a:solidFill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028000" cy="640080"/>
          </a:xfrm>
        </p:spPr>
        <p:txBody>
          <a:bodyPr/>
          <a:lstStyle/>
          <a:p>
            <a:r>
              <a:rPr lang="en-US" b="1" dirty="0" err="1"/>
              <a:t>Visão</a:t>
            </a:r>
            <a:r>
              <a:rPr lang="en-US" b="1" dirty="0"/>
              <a:t> </a:t>
            </a:r>
            <a:r>
              <a:rPr lang="en-US" b="1" dirty="0" err="1"/>
              <a:t>geral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o </a:t>
            </a:r>
            <a:r>
              <a:rPr lang="en-US" b="1" dirty="0" err="1"/>
              <a:t>comércio</a:t>
            </a:r>
            <a:r>
              <a:rPr lang="en-US" b="1" dirty="0"/>
              <a:t> da ASEAN </a:t>
            </a:r>
            <a:r>
              <a:rPr lang="en-US" b="1" dirty="0" err="1"/>
              <a:t>na</a:t>
            </a:r>
            <a:r>
              <a:rPr lang="en-US" b="1" dirty="0"/>
              <a:t> UE (2/2)</a:t>
            </a:r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774B66F9-3378-4F81-BBF4-8E5D81DDA127}"/>
              </a:ext>
            </a:extLst>
          </p:cNvPr>
          <p:cNvSpPr/>
          <p:nvPr/>
        </p:nvSpPr>
        <p:spPr>
          <a:xfrm rot="16200000">
            <a:off x="10937876" y="5562385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lumMod val="95000"/>
              <a:alpha val="407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Gráfico 25">
                <a:extLst>
                  <a:ext uri="{FF2B5EF4-FFF2-40B4-BE49-F238E27FC236}">
                    <a16:creationId xmlns:a16="http://schemas.microsoft.com/office/drawing/2014/main" id="{042CA4E8-F1E9-4BB7-B831-E340346D327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63466058"/>
                  </p:ext>
                </p:extLst>
              </p:nvPr>
            </p:nvGraphicFramePr>
            <p:xfrm>
              <a:off x="542131" y="2406317"/>
              <a:ext cx="5826303" cy="378380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3" name="Gráfico 25">
                <a:extLst>
                  <a:ext uri="{FF2B5EF4-FFF2-40B4-BE49-F238E27FC236}">
                    <a16:creationId xmlns:a16="http://schemas.microsoft.com/office/drawing/2014/main" id="{042CA4E8-F1E9-4BB7-B831-E340346D32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2131" y="2406317"/>
                <a:ext cx="5826303" cy="378380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13">
            <a:extLst>
              <a:ext uri="{FF2B5EF4-FFF2-40B4-BE49-F238E27FC236}">
                <a16:creationId xmlns:a16="http://schemas.microsoft.com/office/drawing/2014/main" id="{B44EE10A-74A0-4D73-9729-160AB6172423}"/>
              </a:ext>
            </a:extLst>
          </p:cNvPr>
          <p:cNvSpPr/>
          <p:nvPr/>
        </p:nvSpPr>
        <p:spPr>
          <a:xfrm>
            <a:off x="542131" y="1550698"/>
            <a:ext cx="5826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Peso de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UE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enquanto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destino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das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ASEAN para a UE</a:t>
            </a:r>
            <a:endParaRPr lang="en-US" sz="2000" b="1" dirty="0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C222955-BF5A-4EF0-884D-A719829DC17B}"/>
              </a:ext>
            </a:extLst>
          </p:cNvPr>
          <p:cNvSpPr txBox="1"/>
          <p:nvPr/>
        </p:nvSpPr>
        <p:spPr>
          <a:xfrm>
            <a:off x="574215" y="5562384"/>
            <a:ext cx="68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26%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3F2C1F5-B9AB-4BB2-8F72-9E2E481212BC}"/>
              </a:ext>
            </a:extLst>
          </p:cNvPr>
          <p:cNvSpPr txBox="1"/>
          <p:nvPr/>
        </p:nvSpPr>
        <p:spPr>
          <a:xfrm>
            <a:off x="2042067" y="3992547"/>
            <a:ext cx="68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15%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BE63CDE-764B-4DC2-82CD-47416A51B82A}"/>
              </a:ext>
            </a:extLst>
          </p:cNvPr>
          <p:cNvSpPr txBox="1"/>
          <p:nvPr/>
        </p:nvSpPr>
        <p:spPr>
          <a:xfrm>
            <a:off x="3516150" y="3380874"/>
            <a:ext cx="68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11%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5FC6CD3-E122-4AFE-B685-22BC404227F1}"/>
              </a:ext>
            </a:extLst>
          </p:cNvPr>
          <p:cNvSpPr txBox="1"/>
          <p:nvPr/>
        </p:nvSpPr>
        <p:spPr>
          <a:xfrm>
            <a:off x="2054809" y="5562384"/>
            <a:ext cx="68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11%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DFF2B13-1B9A-4B7F-A72D-188087482556}"/>
              </a:ext>
            </a:extLst>
          </p:cNvPr>
          <p:cNvSpPr txBox="1"/>
          <p:nvPr/>
        </p:nvSpPr>
        <p:spPr>
          <a:xfrm>
            <a:off x="5057984" y="3370115"/>
            <a:ext cx="68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8%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57BEBA-244B-45B1-864D-65CF2FAD0C4E}"/>
              </a:ext>
            </a:extLst>
          </p:cNvPr>
          <p:cNvSpPr txBox="1"/>
          <p:nvPr/>
        </p:nvSpPr>
        <p:spPr>
          <a:xfrm>
            <a:off x="3520307" y="4509319"/>
            <a:ext cx="68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6%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E090A3F-45F6-4FE2-930E-CA644CAD750C}"/>
              </a:ext>
            </a:extLst>
          </p:cNvPr>
          <p:cNvSpPr txBox="1"/>
          <p:nvPr/>
        </p:nvSpPr>
        <p:spPr>
          <a:xfrm>
            <a:off x="3520871" y="5562384"/>
            <a:ext cx="68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5%</a:t>
            </a:r>
          </a:p>
        </p:txBody>
      </p:sp>
      <p:graphicFrame>
        <p:nvGraphicFramePr>
          <p:cNvPr id="24" name="Gráfico 7">
            <a:extLst>
              <a:ext uri="{FF2B5EF4-FFF2-40B4-BE49-F238E27FC236}">
                <a16:creationId xmlns:a16="http://schemas.microsoft.com/office/drawing/2014/main" id="{88382BCC-3F27-4D95-8A62-3A9F8573D3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726394"/>
              </p:ext>
            </p:extLst>
          </p:nvPr>
        </p:nvGraphicFramePr>
        <p:xfrm>
          <a:off x="6480164" y="2247137"/>
          <a:ext cx="5636455" cy="4070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Rectangle 13">
            <a:extLst>
              <a:ext uri="{FF2B5EF4-FFF2-40B4-BE49-F238E27FC236}">
                <a16:creationId xmlns:a16="http://schemas.microsoft.com/office/drawing/2014/main" id="{70940479-D67A-490A-AFCB-380AD1DB6D8B}"/>
              </a:ext>
            </a:extLst>
          </p:cNvPr>
          <p:cNvSpPr/>
          <p:nvPr/>
        </p:nvSpPr>
        <p:spPr>
          <a:xfrm>
            <a:off x="6486494" y="1573676"/>
            <a:ext cx="5359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Peso das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dos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produtos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ASEAN para a UE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090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  <p:bldP spid="15" grpId="0"/>
      <p:bldP spid="16" grpId="0"/>
      <p:bldP spid="18" grpId="0"/>
      <p:bldP spid="19" grpId="0"/>
      <p:bldP spid="20" grpId="0"/>
      <p:bldGraphic spid="24" grpId="0">
        <p:bldAsOne/>
      </p:bldGraphic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CBDF3E3B-5493-4209-9D74-27577F570051}"/>
              </a:ext>
            </a:extLst>
          </p:cNvPr>
          <p:cNvSpPr/>
          <p:nvPr/>
        </p:nvSpPr>
        <p:spPr>
          <a:xfrm>
            <a:off x="4021927" y="2184169"/>
            <a:ext cx="540000" cy="540000"/>
          </a:xfrm>
          <a:prstGeom prst="ellipse">
            <a:avLst/>
          </a:prstGeom>
          <a:solidFill>
            <a:srgbClr val="9B7D40"/>
          </a:solidFill>
          <a:ln w="25400" cap="flat" cmpd="sng" algn="ctr">
            <a:solidFill>
              <a:srgbClr val="9B7D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A5CFE0-C3CF-4B63-944C-D55B163D855E}"/>
              </a:ext>
            </a:extLst>
          </p:cNvPr>
          <p:cNvSpPr/>
          <p:nvPr/>
        </p:nvSpPr>
        <p:spPr>
          <a:xfrm>
            <a:off x="4780417" y="2192901"/>
            <a:ext cx="540000" cy="540000"/>
          </a:xfrm>
          <a:prstGeom prst="ellipse">
            <a:avLst/>
          </a:prstGeom>
          <a:solidFill>
            <a:srgbClr val="3B6243"/>
          </a:solidFill>
          <a:ln w="25400" cap="flat" cmpd="sng" algn="ctr">
            <a:solidFill>
              <a:srgbClr val="3B624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1FB906B-F8FD-4B95-9C9A-D7EBCD19FBDE}"/>
              </a:ext>
            </a:extLst>
          </p:cNvPr>
          <p:cNvSpPr/>
          <p:nvPr/>
        </p:nvSpPr>
        <p:spPr>
          <a:xfrm>
            <a:off x="5524089" y="1922901"/>
            <a:ext cx="1080000" cy="1080000"/>
          </a:xfrm>
          <a:prstGeom prst="ellipse">
            <a:avLst/>
          </a:prstGeom>
          <a:solidFill>
            <a:srgbClr val="F0C299"/>
          </a:solidFill>
          <a:ln w="25400" cap="flat" cmpd="sng" algn="ctr">
            <a:solidFill>
              <a:srgbClr val="E69955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B7DE689-3F53-4887-8804-EDFB032E81B7}"/>
              </a:ext>
            </a:extLst>
          </p:cNvPr>
          <p:cNvSpPr/>
          <p:nvPr/>
        </p:nvSpPr>
        <p:spPr>
          <a:xfrm>
            <a:off x="6838951" y="2192901"/>
            <a:ext cx="540000" cy="540000"/>
          </a:xfrm>
          <a:prstGeom prst="ellipse">
            <a:avLst/>
          </a:prstGeom>
          <a:solidFill>
            <a:srgbClr val="BBCCDC"/>
          </a:solidFill>
          <a:ln w="25400" cap="flat" cmpd="sng" algn="ctr">
            <a:solidFill>
              <a:srgbClr val="BBCC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C0270EC-7F48-40B2-AD02-A22126625F7C}"/>
              </a:ext>
            </a:extLst>
          </p:cNvPr>
          <p:cNvSpPr/>
          <p:nvPr/>
        </p:nvSpPr>
        <p:spPr>
          <a:xfrm>
            <a:off x="7597959" y="2192901"/>
            <a:ext cx="540000" cy="540000"/>
          </a:xfrm>
          <a:prstGeom prst="ellipse">
            <a:avLst/>
          </a:prstGeom>
          <a:solidFill>
            <a:srgbClr val="416F84">
              <a:lumMod val="75000"/>
            </a:srgbClr>
          </a:solidFill>
          <a:ln w="25400" cap="flat" cmpd="sng" algn="ctr">
            <a:solidFill>
              <a:srgbClr val="416F8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B832098-3442-43BE-8EF8-AFB2616E9642}"/>
              </a:ext>
            </a:extLst>
          </p:cNvPr>
          <p:cNvSpPr/>
          <p:nvPr/>
        </p:nvSpPr>
        <p:spPr>
          <a:xfrm>
            <a:off x="5711462" y="582936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3AC5F83-DE00-4961-B6C9-FAAAD2469DC0}"/>
              </a:ext>
            </a:extLst>
          </p:cNvPr>
          <p:cNvSpPr/>
          <p:nvPr/>
        </p:nvSpPr>
        <p:spPr>
          <a:xfrm>
            <a:off x="6013784" y="582936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6A4FEC9-8F79-4E8F-A117-0CE5FE541A0B}"/>
              </a:ext>
            </a:extLst>
          </p:cNvPr>
          <p:cNvSpPr/>
          <p:nvPr/>
        </p:nvSpPr>
        <p:spPr>
          <a:xfrm>
            <a:off x="6287526" y="582936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23F7DC-A8AD-42BB-AD8C-2CE34CC7B9EF}"/>
              </a:ext>
            </a:extLst>
          </p:cNvPr>
          <p:cNvSpPr/>
          <p:nvPr/>
        </p:nvSpPr>
        <p:spPr>
          <a:xfrm>
            <a:off x="2678916" y="3429000"/>
            <a:ext cx="7024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600" b="1" dirty="0">
                <a:solidFill>
                  <a:prstClr val="black"/>
                </a:solidFill>
                <a:latin typeface="+mj-lt"/>
              </a:rPr>
              <a:t>METODOLOGIA E BASE DE DADOS</a:t>
            </a:r>
          </a:p>
        </p:txBody>
      </p:sp>
    </p:spTree>
    <p:extLst>
      <p:ext uri="{BB962C8B-B14F-4D97-AF65-F5344CB8AC3E}">
        <p14:creationId xmlns:p14="http://schemas.microsoft.com/office/powerpoint/2010/main" val="612165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6877119" cy="640080"/>
          </a:xfrm>
        </p:spPr>
        <p:txBody>
          <a:bodyPr>
            <a:normAutofit/>
          </a:bodyPr>
          <a:lstStyle/>
          <a:p>
            <a:r>
              <a:rPr lang="en-US" b="1" dirty="0" err="1"/>
              <a:t>Metodologia</a:t>
            </a:r>
            <a:endParaRPr lang="en-US" b="1" dirty="0"/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41BB7451-EC1B-4F3C-8BBC-5D140CB206BA}"/>
              </a:ext>
            </a:extLst>
          </p:cNvPr>
          <p:cNvSpPr/>
          <p:nvPr/>
        </p:nvSpPr>
        <p:spPr>
          <a:xfrm>
            <a:off x="6075136" y="1963411"/>
            <a:ext cx="5120640" cy="109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CE834883-6881-4FE4-9FA3-EEE43272C68D}"/>
              </a:ext>
            </a:extLst>
          </p:cNvPr>
          <p:cNvSpPr/>
          <p:nvPr/>
        </p:nvSpPr>
        <p:spPr>
          <a:xfrm>
            <a:off x="6052286" y="3424812"/>
            <a:ext cx="5120640" cy="10972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0F138628-83FC-480C-A0DC-1EB9E5444184}"/>
              </a:ext>
            </a:extLst>
          </p:cNvPr>
          <p:cNvSpPr/>
          <p:nvPr/>
        </p:nvSpPr>
        <p:spPr>
          <a:xfrm>
            <a:off x="6052286" y="4886213"/>
            <a:ext cx="5120640" cy="10972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411DA8D-BE61-4F76-8077-03646AC0C82A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3859241" y="2512051"/>
            <a:ext cx="2215895" cy="13846"/>
          </a:xfrm>
          <a:prstGeom prst="straightConnector1">
            <a:avLst/>
          </a:prstGeom>
          <a:ln w="25400">
            <a:solidFill>
              <a:schemeClr val="accent2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F224B4-8940-43E4-AE50-4A6C91B00B2B}"/>
              </a:ext>
            </a:extLst>
          </p:cNvPr>
          <p:cNvGrpSpPr/>
          <p:nvPr/>
        </p:nvGrpSpPr>
        <p:grpSpPr>
          <a:xfrm>
            <a:off x="1124592" y="1954642"/>
            <a:ext cx="3348000" cy="3348000"/>
            <a:chOff x="2514579" y="1730962"/>
            <a:chExt cx="4068000" cy="40680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D50AC5F-D260-47AC-AF3B-9B9DD54FD3FD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Pie 14">
              <a:extLst>
                <a:ext uri="{FF2B5EF4-FFF2-40B4-BE49-F238E27FC236}">
                  <a16:creationId xmlns:a16="http://schemas.microsoft.com/office/drawing/2014/main" id="{FCD1DA9A-7A19-4471-AA99-E1C5C9B87628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45699"/>
                <a:gd name="adj2" fmla="val 4626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08852B8-3EAA-441E-97D4-58BA367C2E8C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3904139" y="3973244"/>
            <a:ext cx="2148147" cy="208"/>
          </a:xfrm>
          <a:prstGeom prst="straightConnector1">
            <a:avLst/>
          </a:prstGeom>
          <a:ln w="25400">
            <a:solidFill>
              <a:srgbClr val="C0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02D6C35-0009-4D78-947C-345DA5A7813E}"/>
              </a:ext>
            </a:extLst>
          </p:cNvPr>
          <p:cNvGrpSpPr/>
          <p:nvPr/>
        </p:nvGrpSpPr>
        <p:grpSpPr>
          <a:xfrm>
            <a:off x="1484592" y="2314642"/>
            <a:ext cx="2628000" cy="2628000"/>
            <a:chOff x="2514579" y="1730962"/>
            <a:chExt cx="4068000" cy="40680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D677E7E-F767-4C0B-851E-52981FC660F9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Pie 18">
              <a:extLst>
                <a:ext uri="{FF2B5EF4-FFF2-40B4-BE49-F238E27FC236}">
                  <a16:creationId xmlns:a16="http://schemas.microsoft.com/office/drawing/2014/main" id="{B3299CB5-34AC-45D9-8336-C59FFCA05F84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76551"/>
                <a:gd name="adj2" fmla="val 527794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88FCBE1-3487-4CEB-AAD4-8C24B1F605D6}"/>
              </a:ext>
            </a:extLst>
          </p:cNvPr>
          <p:cNvGrpSpPr/>
          <p:nvPr/>
        </p:nvGrpSpPr>
        <p:grpSpPr>
          <a:xfrm>
            <a:off x="1844592" y="2674642"/>
            <a:ext cx="1908000" cy="1908000"/>
            <a:chOff x="2514579" y="1730962"/>
            <a:chExt cx="4068000" cy="4068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B3E5F8A-3896-41FE-B6B7-7E553B459CAC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Pie 21">
              <a:extLst>
                <a:ext uri="{FF2B5EF4-FFF2-40B4-BE49-F238E27FC236}">
                  <a16:creationId xmlns:a16="http://schemas.microsoft.com/office/drawing/2014/main" id="{AFDB713B-0757-4E03-870D-43F98E80C997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15061"/>
                <a:gd name="adj2" fmla="val 7999258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2F78DEFA-5DD2-4227-A60D-41809F6766C2}"/>
              </a:ext>
            </a:extLst>
          </p:cNvPr>
          <p:cNvSpPr/>
          <p:nvPr/>
        </p:nvSpPr>
        <p:spPr>
          <a:xfrm>
            <a:off x="2204592" y="3034642"/>
            <a:ext cx="1188000" cy="1188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BFFE633-F644-417F-BA9C-4DF1FF5172E2}"/>
              </a:ext>
            </a:extLst>
          </p:cNvPr>
          <p:cNvSpPr txBox="1"/>
          <p:nvPr/>
        </p:nvSpPr>
        <p:spPr>
          <a:xfrm>
            <a:off x="6274114" y="2083661"/>
            <a:ext cx="45985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solidFill>
                  <a:schemeClr val="bg1"/>
                </a:solidFill>
                <a:cs typeface="Arial" pitchFamily="34" charset="0"/>
              </a:rPr>
              <a:t>ÍNDICE DAS VANTAGENS COMPARATIVAS REVELADAS</a:t>
            </a:r>
            <a:endParaRPr lang="ko-KR" altLang="en-US" sz="13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A376E4D-79CD-4DBE-8594-F9B61786B565}"/>
              </a:ext>
            </a:extLst>
          </p:cNvPr>
          <p:cNvSpPr txBox="1"/>
          <p:nvPr/>
        </p:nvSpPr>
        <p:spPr>
          <a:xfrm>
            <a:off x="6274114" y="2402032"/>
            <a:ext cx="47387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/>
                </a:solidFill>
              </a:rPr>
              <a:t>Analisar</a:t>
            </a:r>
            <a:r>
              <a:rPr lang="en-US" sz="1300" dirty="0">
                <a:solidFill>
                  <a:schemeClr val="bg1"/>
                </a:solidFill>
              </a:rPr>
              <a:t> a </a:t>
            </a:r>
            <a:r>
              <a:rPr lang="en-US" sz="1300" dirty="0" err="1">
                <a:solidFill>
                  <a:schemeClr val="bg1"/>
                </a:solidFill>
              </a:rPr>
              <a:t>especialização</a:t>
            </a:r>
            <a:r>
              <a:rPr lang="en-US" sz="1300" dirty="0">
                <a:solidFill>
                  <a:schemeClr val="bg1"/>
                </a:solidFill>
              </a:rPr>
              <a:t> das </a:t>
            </a:r>
            <a:r>
              <a:rPr lang="en-US" sz="1300" dirty="0" err="1">
                <a:solidFill>
                  <a:schemeClr val="bg1"/>
                </a:solidFill>
              </a:rPr>
              <a:t>exportações</a:t>
            </a:r>
            <a:r>
              <a:rPr lang="en-US" sz="1300" dirty="0">
                <a:solidFill>
                  <a:schemeClr val="bg1"/>
                </a:solidFill>
              </a:rPr>
              <a:t>, </a:t>
            </a:r>
            <a:r>
              <a:rPr lang="en-US" sz="1300" dirty="0" err="1">
                <a:solidFill>
                  <a:schemeClr val="bg1"/>
                </a:solidFill>
              </a:rPr>
              <a:t>identificando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os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produtos</a:t>
            </a:r>
            <a:r>
              <a:rPr lang="en-US" sz="1300" dirty="0">
                <a:solidFill>
                  <a:schemeClr val="bg1"/>
                </a:solidFill>
              </a:rPr>
              <a:t> que </a:t>
            </a:r>
            <a:r>
              <a:rPr lang="en-US" sz="1300" dirty="0" err="1">
                <a:solidFill>
                  <a:schemeClr val="bg1"/>
                </a:solidFill>
              </a:rPr>
              <a:t>pode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exportar</a:t>
            </a:r>
            <a:r>
              <a:rPr lang="en-US" sz="1300" dirty="0">
                <a:solidFill>
                  <a:schemeClr val="bg1"/>
                </a:solidFill>
              </a:rPr>
              <a:t> de forma </a:t>
            </a:r>
            <a:r>
              <a:rPr lang="en-US" sz="1300" dirty="0" err="1">
                <a:solidFill>
                  <a:schemeClr val="bg1"/>
                </a:solidFill>
              </a:rPr>
              <a:t>competitiva</a:t>
            </a:r>
            <a:r>
              <a:rPr lang="en-US" sz="13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FAF20B5-11BE-4250-8B04-FBD8BFA34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72" y="3110811"/>
            <a:ext cx="1000760" cy="99706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8DA1AB1-0AA8-4DF7-B9B8-6058FB3888C3}"/>
              </a:ext>
            </a:extLst>
          </p:cNvPr>
          <p:cNvSpPr txBox="1"/>
          <p:nvPr/>
        </p:nvSpPr>
        <p:spPr>
          <a:xfrm>
            <a:off x="6242038" y="3513683"/>
            <a:ext cx="45985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solidFill>
                  <a:schemeClr val="bg1"/>
                </a:solidFill>
                <a:cs typeface="Arial" pitchFamily="34" charset="0"/>
              </a:rPr>
              <a:t>ANÁLISE </a:t>
            </a:r>
            <a:r>
              <a:rPr lang="en-US" altLang="ko-KR" sz="1300" b="1" i="1" dirty="0">
                <a:solidFill>
                  <a:schemeClr val="bg1"/>
                </a:solidFill>
                <a:cs typeface="Arial" pitchFamily="34" charset="0"/>
              </a:rPr>
              <a:t>CONSTANT MARKET SHARE</a:t>
            </a:r>
            <a:endParaRPr lang="ko-KR" altLang="en-US" sz="1300" b="1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69258C2-6623-4D18-A98C-2BC0AA3DEA82}"/>
              </a:ext>
            </a:extLst>
          </p:cNvPr>
          <p:cNvSpPr txBox="1"/>
          <p:nvPr/>
        </p:nvSpPr>
        <p:spPr>
          <a:xfrm>
            <a:off x="6242038" y="3768821"/>
            <a:ext cx="459850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err="1">
                <a:solidFill>
                  <a:schemeClr val="bg1"/>
                </a:solidFill>
              </a:rPr>
              <a:t>Avaliar</a:t>
            </a:r>
            <a:r>
              <a:rPr lang="en-US" altLang="ko-KR" sz="1300" dirty="0">
                <a:solidFill>
                  <a:schemeClr val="bg1"/>
                </a:solidFill>
              </a:rPr>
              <a:t> a </a:t>
            </a:r>
            <a:r>
              <a:rPr lang="en-US" altLang="ko-KR" sz="1300" dirty="0" err="1">
                <a:solidFill>
                  <a:schemeClr val="bg1"/>
                </a:solidFill>
              </a:rPr>
              <a:t>contribuição</a:t>
            </a:r>
            <a:r>
              <a:rPr lang="en-US" altLang="ko-KR" sz="1300" dirty="0">
                <a:solidFill>
                  <a:schemeClr val="bg1"/>
                </a:solidFill>
              </a:rPr>
              <a:t> do </a:t>
            </a:r>
            <a:r>
              <a:rPr lang="en-US" altLang="ko-KR" sz="1300" dirty="0" err="1">
                <a:solidFill>
                  <a:schemeClr val="bg1"/>
                </a:solidFill>
              </a:rPr>
              <a:t>padrão</a:t>
            </a:r>
            <a:r>
              <a:rPr lang="en-US" altLang="ko-KR" sz="1300" dirty="0">
                <a:solidFill>
                  <a:schemeClr val="bg1"/>
                </a:solidFill>
              </a:rPr>
              <a:t> de </a:t>
            </a:r>
            <a:r>
              <a:rPr lang="en-US" altLang="ko-KR" sz="1300" dirty="0" err="1">
                <a:solidFill>
                  <a:schemeClr val="bg1"/>
                </a:solidFill>
              </a:rPr>
              <a:t>especialização</a:t>
            </a:r>
            <a:r>
              <a:rPr lang="en-US" altLang="ko-KR" sz="1300" dirty="0">
                <a:solidFill>
                  <a:schemeClr val="bg1"/>
                </a:solidFill>
              </a:rPr>
              <a:t>, dos </a:t>
            </a:r>
            <a:r>
              <a:rPr lang="en-US" altLang="ko-KR" sz="1300" dirty="0" err="1">
                <a:solidFill>
                  <a:schemeClr val="bg1"/>
                </a:solidFill>
              </a:rPr>
              <a:t>mercados</a:t>
            </a:r>
            <a:r>
              <a:rPr lang="en-US" altLang="ko-KR" sz="1300" dirty="0">
                <a:solidFill>
                  <a:schemeClr val="bg1"/>
                </a:solidFill>
              </a:rPr>
              <a:t> de </a:t>
            </a:r>
            <a:r>
              <a:rPr lang="en-US" altLang="ko-KR" sz="1300" dirty="0" err="1">
                <a:solidFill>
                  <a:schemeClr val="bg1"/>
                </a:solidFill>
              </a:rPr>
              <a:t>destino</a:t>
            </a:r>
            <a:r>
              <a:rPr lang="en-US" altLang="ko-KR" sz="1300" dirty="0">
                <a:solidFill>
                  <a:schemeClr val="bg1"/>
                </a:solidFill>
              </a:rPr>
              <a:t> e da </a:t>
            </a:r>
            <a:r>
              <a:rPr lang="en-US" altLang="ko-KR" sz="1300" dirty="0" err="1">
                <a:solidFill>
                  <a:schemeClr val="bg1"/>
                </a:solidFill>
              </a:rPr>
              <a:t>competitividade</a:t>
            </a:r>
            <a:r>
              <a:rPr lang="en-US" altLang="ko-KR" sz="1300" dirty="0">
                <a:solidFill>
                  <a:schemeClr val="bg1"/>
                </a:solidFill>
              </a:rPr>
              <a:t> para o </a:t>
            </a:r>
            <a:r>
              <a:rPr lang="en-US" altLang="ko-KR" sz="1300" dirty="0" err="1">
                <a:solidFill>
                  <a:schemeClr val="bg1"/>
                </a:solidFill>
              </a:rPr>
              <a:t>desempenho</a:t>
            </a:r>
            <a:r>
              <a:rPr lang="en-US" altLang="ko-KR" sz="1300" dirty="0">
                <a:solidFill>
                  <a:schemeClr val="bg1"/>
                </a:solidFill>
              </a:rPr>
              <a:t> </a:t>
            </a:r>
            <a:r>
              <a:rPr lang="en-US" altLang="ko-KR" sz="1300" dirty="0" err="1">
                <a:solidFill>
                  <a:schemeClr val="bg1"/>
                </a:solidFill>
              </a:rPr>
              <a:t>exportador</a:t>
            </a:r>
            <a:r>
              <a:rPr lang="en-US" altLang="ko-KR" sz="1300" dirty="0">
                <a:solidFill>
                  <a:schemeClr val="bg1"/>
                </a:solidFill>
              </a:rPr>
              <a:t>.</a:t>
            </a:r>
            <a:endParaRPr lang="ko-KR" altLang="en-US" sz="1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D018BD9-22B5-48EF-8A19-1E9ADDC08C7E}"/>
              </a:ext>
            </a:extLst>
          </p:cNvPr>
          <p:cNvSpPr txBox="1"/>
          <p:nvPr/>
        </p:nvSpPr>
        <p:spPr>
          <a:xfrm>
            <a:off x="6251268" y="4947397"/>
            <a:ext cx="4761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solidFill>
                  <a:schemeClr val="bg1"/>
                </a:solidFill>
                <a:cs typeface="Arial" pitchFamily="34" charset="0"/>
              </a:rPr>
              <a:t>ÍNDICE DE ORIENTAÇÃO GEOGRÁFICA VS ÍNDICE DE COMPLEMENTARIDADE DO COMÉRCIO</a:t>
            </a:r>
            <a:endParaRPr lang="ko-KR" altLang="en-US" sz="13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DE96439-3221-42F4-A2AC-4959542D1CF6}"/>
              </a:ext>
            </a:extLst>
          </p:cNvPr>
          <p:cNvSpPr txBox="1"/>
          <p:nvPr/>
        </p:nvSpPr>
        <p:spPr>
          <a:xfrm>
            <a:off x="6264076" y="5401848"/>
            <a:ext cx="47487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300" dirty="0">
                <a:solidFill>
                  <a:schemeClr val="bg1"/>
                </a:solidFill>
              </a:rPr>
              <a:t>Identificar se existem produtos exportados que revelem potencial para expandir as suas exportações.</a:t>
            </a:r>
            <a:endParaRPr lang="ko-KR" altLang="en-US" sz="13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41" name="Elbow Connector 23">
            <a:extLst>
              <a:ext uri="{FF2B5EF4-FFF2-40B4-BE49-F238E27FC236}">
                <a16:creationId xmlns:a16="http://schemas.microsoft.com/office/drawing/2014/main" id="{2739295D-5B92-4DA7-B877-94BB0D71AC17}"/>
              </a:ext>
            </a:extLst>
          </p:cNvPr>
          <p:cNvCxnSpPr>
            <a:cxnSpLocks/>
          </p:cNvCxnSpPr>
          <p:nvPr/>
        </p:nvCxnSpPr>
        <p:spPr>
          <a:xfrm rot="10800000">
            <a:off x="2364407" y="4465124"/>
            <a:ext cx="3783714" cy="962387"/>
          </a:xfrm>
          <a:prstGeom prst="bentConnector3">
            <a:avLst>
              <a:gd name="adj1" fmla="val 99031"/>
            </a:avLst>
          </a:prstGeom>
          <a:ln w="25400">
            <a:solidFill>
              <a:schemeClr val="accent5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44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 err="1"/>
              <a:t>Constant</a:t>
            </a:r>
            <a:r>
              <a:rPr lang="pt-PT" cap="small" dirty="0"/>
              <a:t> </a:t>
            </a:r>
            <a:r>
              <a:rPr lang="pt-PT" cap="small" dirty="0" err="1"/>
              <a:t>Market</a:t>
            </a:r>
            <a:r>
              <a:rPr lang="pt-PT" cap="small" dirty="0"/>
              <a:t> Share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pt-PT" cap="small" dirty="0"/>
          </a:p>
          <a:p>
            <a:pPr algn="just"/>
            <a:r>
              <a:rPr lang="pt-PT" cap="small" dirty="0"/>
              <a:t>O que é?</a:t>
            </a:r>
          </a:p>
          <a:p>
            <a:pPr lvl="1" algn="just"/>
            <a:r>
              <a:rPr lang="pt-PT" cap="small" dirty="0">
                <a:sym typeface="Wingdings" panose="05000000000000000000" pitchFamily="2" charset="2"/>
              </a:rPr>
              <a:t>Método contabilístico de decomposição das exportações de um país (região ou grupo de países) </a:t>
            </a:r>
            <a:endParaRPr lang="pt-PT" cap="small" dirty="0"/>
          </a:p>
          <a:p>
            <a:pPr algn="just"/>
            <a:r>
              <a:rPr lang="pt-PT" cap="small" dirty="0"/>
              <a:t>O que permite?</a:t>
            </a:r>
          </a:p>
          <a:p>
            <a:pPr lvl="1" algn="just"/>
            <a:r>
              <a:rPr lang="pt-PT" cap="small" dirty="0"/>
              <a:t>análise </a:t>
            </a:r>
            <a:r>
              <a:rPr lang="pt-PT" i="1" cap="small" dirty="0" err="1"/>
              <a:t>ex-post</a:t>
            </a:r>
            <a:r>
              <a:rPr lang="pt-PT" i="1" cap="small" dirty="0"/>
              <a:t> </a:t>
            </a:r>
            <a:r>
              <a:rPr lang="pt-PT" cap="small" dirty="0"/>
              <a:t>em diferentes efeitos</a:t>
            </a:r>
            <a:endParaRPr lang="pt-PT" i="1" cap="small" dirty="0"/>
          </a:p>
          <a:p>
            <a:pPr lvl="1" algn="just"/>
            <a:endParaRPr lang="pt-PT" cap="small" dirty="0">
              <a:sym typeface="Wingdings" panose="05000000000000000000" pitchFamily="2" charset="2"/>
            </a:endParaRPr>
          </a:p>
          <a:p>
            <a:pPr algn="just"/>
            <a:endParaRPr lang="pt-PT" cap="small" dirty="0">
              <a:sym typeface="Wingdings" panose="05000000000000000000" pitchFamily="2" charset="2"/>
            </a:endParaRPr>
          </a:p>
          <a:p>
            <a:pPr marL="457200" lvl="1" indent="0" algn="just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718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6877119" cy="640080"/>
          </a:xfrm>
        </p:spPr>
        <p:txBody>
          <a:bodyPr>
            <a:normAutofit/>
          </a:bodyPr>
          <a:lstStyle/>
          <a:p>
            <a:r>
              <a:rPr lang="en-US" b="1" dirty="0"/>
              <a:t>Base de dados</a:t>
            </a:r>
          </a:p>
        </p:txBody>
      </p:sp>
      <p:sp>
        <p:nvSpPr>
          <p:cNvPr id="78" name="막힌 원호 37">
            <a:extLst>
              <a:ext uri="{FF2B5EF4-FFF2-40B4-BE49-F238E27FC236}">
                <a16:creationId xmlns:a16="http://schemas.microsoft.com/office/drawing/2014/main" id="{6B09EE6E-F3F4-480F-9047-7AB62278F77A}"/>
              </a:ext>
            </a:extLst>
          </p:cNvPr>
          <p:cNvSpPr/>
          <p:nvPr/>
        </p:nvSpPr>
        <p:spPr>
          <a:xfrm rot="10800000">
            <a:off x="3742753" y="1738370"/>
            <a:ext cx="4140000" cy="4140000"/>
          </a:xfrm>
          <a:prstGeom prst="blockArc">
            <a:avLst>
              <a:gd name="adj1" fmla="val 10756194"/>
              <a:gd name="adj2" fmla="val 30178"/>
              <a:gd name="adj3" fmla="val 3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7200E20-C89F-4B71-A040-5AF75F87CE1E}"/>
              </a:ext>
            </a:extLst>
          </p:cNvPr>
          <p:cNvGrpSpPr/>
          <p:nvPr/>
        </p:nvGrpSpPr>
        <p:grpSpPr>
          <a:xfrm>
            <a:off x="3602112" y="1839512"/>
            <a:ext cx="4426497" cy="4168301"/>
            <a:chOff x="2347107" y="1737169"/>
            <a:chExt cx="4426497" cy="4168301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8494F5C-D8E2-43AB-B2D7-7196E6BB5434}"/>
                </a:ext>
              </a:extLst>
            </p:cNvPr>
            <p:cNvGrpSpPr/>
            <p:nvPr/>
          </p:nvGrpSpPr>
          <p:grpSpPr>
            <a:xfrm>
              <a:off x="2347107" y="1737169"/>
              <a:ext cx="4426497" cy="4168301"/>
              <a:chOff x="2347107" y="2193210"/>
              <a:chExt cx="4426497" cy="4168301"/>
            </a:xfrm>
          </p:grpSpPr>
          <p:sp>
            <p:nvSpPr>
              <p:cNvPr id="82" name="Oval 10">
                <a:extLst>
                  <a:ext uri="{FF2B5EF4-FFF2-40B4-BE49-F238E27FC236}">
                    <a16:creationId xmlns:a16="http://schemas.microsoft.com/office/drawing/2014/main" id="{6FF063BB-2F0E-45EA-AC71-9CC0C872907E}"/>
                  </a:ext>
                </a:extLst>
              </p:cNvPr>
              <p:cNvSpPr/>
              <p:nvPr/>
            </p:nvSpPr>
            <p:spPr>
              <a:xfrm>
                <a:off x="2885423" y="2193210"/>
                <a:ext cx="1625048" cy="1330154"/>
              </a:xfrm>
              <a:custGeom>
                <a:avLst/>
                <a:gdLst/>
                <a:ahLst/>
                <a:cxnLst/>
                <a:rect l="l" t="t" r="r" b="b"/>
                <a:pathLst>
                  <a:path w="1625048" h="1330154">
                    <a:moveTo>
                      <a:pt x="1625048" y="0"/>
                    </a:moveTo>
                    <a:lnTo>
                      <a:pt x="1625048" y="778278"/>
                    </a:lnTo>
                    <a:cubicBezTo>
                      <a:pt x="1224842" y="797234"/>
                      <a:pt x="876193" y="1012505"/>
                      <a:pt x="673127" y="1330154"/>
                    </a:cubicBezTo>
                    <a:lnTo>
                      <a:pt x="0" y="941523"/>
                    </a:lnTo>
                    <a:cubicBezTo>
                      <a:pt x="336920" y="390726"/>
                      <a:pt x="936837" y="19359"/>
                      <a:pt x="1625048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cs typeface="Arial" pitchFamily="34" charset="0"/>
                </a:endParaRPr>
              </a:p>
            </p:txBody>
          </p:sp>
          <p:sp>
            <p:nvSpPr>
              <p:cNvPr id="83" name="Oval 10">
                <a:extLst>
                  <a:ext uri="{FF2B5EF4-FFF2-40B4-BE49-F238E27FC236}">
                    <a16:creationId xmlns:a16="http://schemas.microsoft.com/office/drawing/2014/main" id="{E0EF1E72-CE64-4779-B485-0325C089B575}"/>
                  </a:ext>
                </a:extLst>
              </p:cNvPr>
              <p:cNvSpPr/>
              <p:nvPr/>
            </p:nvSpPr>
            <p:spPr>
              <a:xfrm rot="18000000" flipV="1">
                <a:off x="4459114" y="4883910"/>
                <a:ext cx="1625048" cy="1330154"/>
              </a:xfrm>
              <a:custGeom>
                <a:avLst/>
                <a:gdLst/>
                <a:ahLst/>
                <a:cxnLst/>
                <a:rect l="l" t="t" r="r" b="b"/>
                <a:pathLst>
                  <a:path w="1625048" h="1330154">
                    <a:moveTo>
                      <a:pt x="1625048" y="0"/>
                    </a:moveTo>
                    <a:lnTo>
                      <a:pt x="1625048" y="778278"/>
                    </a:lnTo>
                    <a:cubicBezTo>
                      <a:pt x="1224842" y="797234"/>
                      <a:pt x="876193" y="1012505"/>
                      <a:pt x="673127" y="1330154"/>
                    </a:cubicBezTo>
                    <a:lnTo>
                      <a:pt x="0" y="941523"/>
                    </a:lnTo>
                    <a:cubicBezTo>
                      <a:pt x="336920" y="390726"/>
                      <a:pt x="936837" y="19359"/>
                      <a:pt x="1625048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cs typeface="Arial" pitchFamily="34" charset="0"/>
                </a:endParaRPr>
              </a:p>
            </p:txBody>
          </p:sp>
          <p:sp>
            <p:nvSpPr>
              <p:cNvPr id="84" name="Oval 10">
                <a:extLst>
                  <a:ext uri="{FF2B5EF4-FFF2-40B4-BE49-F238E27FC236}">
                    <a16:creationId xmlns:a16="http://schemas.microsoft.com/office/drawing/2014/main" id="{95A947B2-212F-4235-82B4-55E6BEC7956E}"/>
                  </a:ext>
                </a:extLst>
              </p:cNvPr>
              <p:cNvSpPr/>
              <p:nvPr/>
            </p:nvSpPr>
            <p:spPr>
              <a:xfrm flipH="1">
                <a:off x="4604658" y="2193210"/>
                <a:ext cx="1625048" cy="1330154"/>
              </a:xfrm>
              <a:custGeom>
                <a:avLst/>
                <a:gdLst/>
                <a:ahLst/>
                <a:cxnLst/>
                <a:rect l="l" t="t" r="r" b="b"/>
                <a:pathLst>
                  <a:path w="1625048" h="1330154">
                    <a:moveTo>
                      <a:pt x="1625048" y="0"/>
                    </a:moveTo>
                    <a:lnTo>
                      <a:pt x="1625048" y="778278"/>
                    </a:lnTo>
                    <a:cubicBezTo>
                      <a:pt x="1224842" y="797234"/>
                      <a:pt x="876193" y="1012505"/>
                      <a:pt x="673127" y="1330154"/>
                    </a:cubicBezTo>
                    <a:lnTo>
                      <a:pt x="0" y="941523"/>
                    </a:lnTo>
                    <a:cubicBezTo>
                      <a:pt x="336920" y="390726"/>
                      <a:pt x="936837" y="19359"/>
                      <a:pt x="16250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cs typeface="Arial" pitchFamily="34" charset="0"/>
                </a:endParaRPr>
              </a:p>
            </p:txBody>
          </p:sp>
          <p:sp>
            <p:nvSpPr>
              <p:cNvPr id="85" name="Oval 10">
                <a:extLst>
                  <a:ext uri="{FF2B5EF4-FFF2-40B4-BE49-F238E27FC236}">
                    <a16:creationId xmlns:a16="http://schemas.microsoft.com/office/drawing/2014/main" id="{5E38481D-3A10-4341-BEF1-F73B972637EF}"/>
                  </a:ext>
                </a:extLst>
              </p:cNvPr>
              <p:cNvSpPr/>
              <p:nvPr/>
            </p:nvSpPr>
            <p:spPr>
              <a:xfrm rot="7200000">
                <a:off x="5296003" y="3378966"/>
                <a:ext cx="1625048" cy="1330154"/>
              </a:xfrm>
              <a:custGeom>
                <a:avLst/>
                <a:gdLst/>
                <a:ahLst/>
                <a:cxnLst/>
                <a:rect l="l" t="t" r="r" b="b"/>
                <a:pathLst>
                  <a:path w="1625048" h="1330154">
                    <a:moveTo>
                      <a:pt x="1625048" y="0"/>
                    </a:moveTo>
                    <a:lnTo>
                      <a:pt x="1625048" y="778278"/>
                    </a:lnTo>
                    <a:cubicBezTo>
                      <a:pt x="1224842" y="797234"/>
                      <a:pt x="876193" y="1012505"/>
                      <a:pt x="673127" y="1330154"/>
                    </a:cubicBezTo>
                    <a:lnTo>
                      <a:pt x="0" y="941523"/>
                    </a:lnTo>
                    <a:cubicBezTo>
                      <a:pt x="336920" y="390726"/>
                      <a:pt x="936837" y="19359"/>
                      <a:pt x="16250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cs typeface="Arial" pitchFamily="34" charset="0"/>
                </a:endParaRPr>
              </a:p>
            </p:txBody>
          </p:sp>
          <p:sp>
            <p:nvSpPr>
              <p:cNvPr id="86" name="Oval 10">
                <a:extLst>
                  <a:ext uri="{FF2B5EF4-FFF2-40B4-BE49-F238E27FC236}">
                    <a16:creationId xmlns:a16="http://schemas.microsoft.com/office/drawing/2014/main" id="{59B7DAED-E624-487C-8F49-22301675C15A}"/>
                  </a:ext>
                </a:extLst>
              </p:cNvPr>
              <p:cNvSpPr/>
              <p:nvPr/>
            </p:nvSpPr>
            <p:spPr>
              <a:xfrm flipV="1">
                <a:off x="2885423" y="4786266"/>
                <a:ext cx="1625048" cy="1330154"/>
              </a:xfrm>
              <a:custGeom>
                <a:avLst/>
                <a:gdLst/>
                <a:ahLst/>
                <a:cxnLst/>
                <a:rect l="l" t="t" r="r" b="b"/>
                <a:pathLst>
                  <a:path w="1625048" h="1330154">
                    <a:moveTo>
                      <a:pt x="1625048" y="0"/>
                    </a:moveTo>
                    <a:lnTo>
                      <a:pt x="1625048" y="778278"/>
                    </a:lnTo>
                    <a:cubicBezTo>
                      <a:pt x="1224842" y="797234"/>
                      <a:pt x="876193" y="1012505"/>
                      <a:pt x="673127" y="1330154"/>
                    </a:cubicBezTo>
                    <a:lnTo>
                      <a:pt x="0" y="941523"/>
                    </a:lnTo>
                    <a:cubicBezTo>
                      <a:pt x="336920" y="390726"/>
                      <a:pt x="936837" y="19359"/>
                      <a:pt x="1625048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cs typeface="Arial" pitchFamily="34" charset="0"/>
                </a:endParaRPr>
              </a:p>
            </p:txBody>
          </p:sp>
          <p:sp>
            <p:nvSpPr>
              <p:cNvPr id="87" name="Oval 10">
                <a:extLst>
                  <a:ext uri="{FF2B5EF4-FFF2-40B4-BE49-F238E27FC236}">
                    <a16:creationId xmlns:a16="http://schemas.microsoft.com/office/drawing/2014/main" id="{9FFB3899-9D3F-4166-8282-01772FFFB230}"/>
                  </a:ext>
                </a:extLst>
              </p:cNvPr>
              <p:cNvSpPr/>
              <p:nvPr/>
            </p:nvSpPr>
            <p:spPr>
              <a:xfrm rot="18000000">
                <a:off x="2199660" y="3584104"/>
                <a:ext cx="1625048" cy="1330154"/>
              </a:xfrm>
              <a:custGeom>
                <a:avLst/>
                <a:gdLst/>
                <a:ahLst/>
                <a:cxnLst/>
                <a:rect l="l" t="t" r="r" b="b"/>
                <a:pathLst>
                  <a:path w="1625048" h="1330154">
                    <a:moveTo>
                      <a:pt x="1625048" y="0"/>
                    </a:moveTo>
                    <a:lnTo>
                      <a:pt x="1625048" y="778278"/>
                    </a:lnTo>
                    <a:cubicBezTo>
                      <a:pt x="1224842" y="797234"/>
                      <a:pt x="876193" y="1012505"/>
                      <a:pt x="673127" y="1330154"/>
                    </a:cubicBezTo>
                    <a:lnTo>
                      <a:pt x="0" y="941523"/>
                    </a:lnTo>
                    <a:cubicBezTo>
                      <a:pt x="336920" y="390726"/>
                      <a:pt x="936837" y="19359"/>
                      <a:pt x="16250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cs typeface="Arial" pitchFamily="34" charset="0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742AC6D-49C4-479D-925E-BEEE25F9D35D}"/>
                </a:ext>
              </a:extLst>
            </p:cNvPr>
            <p:cNvSpPr/>
            <p:nvPr/>
          </p:nvSpPr>
          <p:spPr>
            <a:xfrm>
              <a:off x="3540579" y="2698034"/>
              <a:ext cx="2039552" cy="2039552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2CA873B-E6EF-4152-A327-ED416DB1C2B0}"/>
              </a:ext>
            </a:extLst>
          </p:cNvPr>
          <p:cNvGrpSpPr/>
          <p:nvPr/>
        </p:nvGrpSpPr>
        <p:grpSpPr>
          <a:xfrm>
            <a:off x="8128273" y="1549866"/>
            <a:ext cx="3185130" cy="998881"/>
            <a:chOff x="6760489" y="1480182"/>
            <a:chExt cx="2026827" cy="998881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4068F25-D678-4841-AB00-7CFA163F8AA8}"/>
                </a:ext>
              </a:extLst>
            </p:cNvPr>
            <p:cNvSpPr txBox="1"/>
            <p:nvPr/>
          </p:nvSpPr>
          <p:spPr>
            <a:xfrm>
              <a:off x="6760489" y="1480182"/>
              <a:ext cx="2026827" cy="5078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700" b="1" dirty="0">
                  <a:solidFill>
                    <a:schemeClr val="accent4"/>
                  </a:solidFill>
                  <a:cs typeface="Arial" pitchFamily="34" charset="0"/>
                </a:rPr>
                <a:t>WITS - TRAINS</a:t>
              </a:r>
              <a:endParaRPr lang="ko-KR" altLang="en-US" sz="27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0E2D927-0479-4439-84D0-2B85DAF6395A}"/>
                </a:ext>
              </a:extLst>
            </p:cNvPr>
            <p:cNvSpPr txBox="1"/>
            <p:nvPr/>
          </p:nvSpPr>
          <p:spPr>
            <a:xfrm>
              <a:off x="6760489" y="1928848"/>
              <a:ext cx="1947201" cy="55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1300" dirty="0">
                  <a:cs typeface="Arial" pitchFamily="34" charset="0"/>
                </a:rPr>
                <a:t>Valor das </a:t>
              </a:r>
              <a:r>
                <a:rPr lang="en-US" altLang="ko-KR" sz="1300" dirty="0" err="1">
                  <a:cs typeface="Arial" pitchFamily="34" charset="0"/>
                </a:rPr>
                <a:t>tarifas</a:t>
              </a:r>
              <a:r>
                <a:rPr lang="en-US" altLang="ko-KR" sz="1300" dirty="0">
                  <a:cs typeface="Arial" pitchFamily="34" charset="0"/>
                </a:rPr>
                <a:t> </a:t>
              </a:r>
              <a:r>
                <a:rPr lang="en-US" altLang="ko-KR" sz="1300" dirty="0" err="1">
                  <a:cs typeface="Arial" pitchFamily="34" charset="0"/>
                </a:rPr>
                <a:t>aplicadas</a:t>
              </a:r>
              <a:r>
                <a:rPr lang="en-US" altLang="ko-KR" sz="1300" dirty="0">
                  <a:cs typeface="Arial" pitchFamily="34" charset="0"/>
                </a:rPr>
                <a:t> </a:t>
              </a:r>
              <a:r>
                <a:rPr lang="en-US" altLang="ko-KR" sz="1300" dirty="0" err="1">
                  <a:cs typeface="Arial" pitchFamily="34" charset="0"/>
                </a:rPr>
                <a:t>ao</a:t>
              </a:r>
              <a:r>
                <a:rPr lang="en-US" altLang="ko-KR" sz="1300" dirty="0">
                  <a:cs typeface="Arial" pitchFamily="34" charset="0"/>
                </a:rPr>
                <a:t> </a:t>
              </a:r>
              <a:r>
                <a:rPr lang="en-US" altLang="ko-KR" sz="1300" dirty="0" err="1">
                  <a:cs typeface="Arial" pitchFamily="34" charset="0"/>
                </a:rPr>
                <a:t>comércio</a:t>
              </a:r>
              <a:endParaRPr lang="en-US" altLang="ko-KR" sz="1300" dirty="0">
                <a:cs typeface="Arial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300" i="1" dirty="0">
                  <a:cs typeface="Arial" pitchFamily="34" charset="0"/>
                </a:rPr>
                <a:t>(SITC Rev. 4 – 2 </a:t>
              </a:r>
              <a:r>
                <a:rPr lang="en-US" altLang="ko-KR" sz="1300" i="1" dirty="0" err="1">
                  <a:cs typeface="Arial" pitchFamily="34" charset="0"/>
                </a:rPr>
                <a:t>dígitos</a:t>
              </a:r>
              <a:r>
                <a:rPr lang="en-US" altLang="ko-KR" sz="1300" i="1" dirty="0"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F37E3E0-6D54-4857-AFB3-1A9FEA3F09BE}"/>
              </a:ext>
            </a:extLst>
          </p:cNvPr>
          <p:cNvGrpSpPr/>
          <p:nvPr/>
        </p:nvGrpSpPr>
        <p:grpSpPr>
          <a:xfrm>
            <a:off x="469558" y="1556911"/>
            <a:ext cx="3060000" cy="959125"/>
            <a:chOff x="6760489" y="1480182"/>
            <a:chExt cx="1947202" cy="95912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F7ACE2B-71A7-460C-B003-38E93FA352CD}"/>
                </a:ext>
              </a:extLst>
            </p:cNvPr>
            <p:cNvSpPr txBox="1"/>
            <p:nvPr/>
          </p:nvSpPr>
          <p:spPr>
            <a:xfrm>
              <a:off x="6760489" y="1480182"/>
              <a:ext cx="1947202" cy="5078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7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CEPII - CHELEM</a:t>
              </a:r>
              <a:endParaRPr lang="ko-KR" altLang="en-US" sz="27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10E250C-C278-4C34-A0B3-F9C2FC697A0D}"/>
                </a:ext>
              </a:extLst>
            </p:cNvPr>
            <p:cNvSpPr txBox="1"/>
            <p:nvPr/>
          </p:nvSpPr>
          <p:spPr>
            <a:xfrm>
              <a:off x="6760489" y="1889092"/>
              <a:ext cx="1947201" cy="55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ko-KR" sz="1300" dirty="0" err="1">
                  <a:cs typeface="Arial" pitchFamily="34" charset="0"/>
                </a:rPr>
                <a:t>Valores</a:t>
              </a:r>
              <a:r>
                <a:rPr lang="en-US" altLang="ko-KR" sz="1300" dirty="0">
                  <a:cs typeface="Arial" pitchFamily="34" charset="0"/>
                </a:rPr>
                <a:t> do </a:t>
              </a:r>
              <a:r>
                <a:rPr lang="en-US" altLang="ko-KR" sz="1300" dirty="0" err="1">
                  <a:cs typeface="Arial" pitchFamily="34" charset="0"/>
                </a:rPr>
                <a:t>comércio</a:t>
              </a:r>
              <a:r>
                <a:rPr lang="en-US" altLang="ko-KR" sz="1300" dirty="0">
                  <a:cs typeface="Arial" pitchFamily="34" charset="0"/>
                </a:rPr>
                <a:t> </a:t>
              </a:r>
              <a:r>
                <a:rPr lang="en-US" altLang="ko-KR" sz="1300" dirty="0" err="1">
                  <a:cs typeface="Arial" pitchFamily="34" charset="0"/>
                </a:rPr>
                <a:t>internacional</a:t>
              </a:r>
              <a:r>
                <a:rPr lang="en-US" altLang="ko-KR" sz="1300" dirty="0">
                  <a:cs typeface="Arial" pitchFamily="34" charset="0"/>
                </a:rPr>
                <a:t> </a:t>
              </a:r>
            </a:p>
            <a:p>
              <a:pPr algn="r">
                <a:lnSpc>
                  <a:spcPct val="120000"/>
                </a:lnSpc>
              </a:pPr>
              <a:r>
                <a:rPr lang="en-US" altLang="ko-KR" sz="1300" i="1" dirty="0">
                  <a:cs typeface="Arial" pitchFamily="34" charset="0"/>
                </a:rPr>
                <a:t>(72 </a:t>
              </a:r>
              <a:r>
                <a:rPr lang="en-US" altLang="ko-KR" sz="1300" i="1" dirty="0" err="1">
                  <a:cs typeface="Arial" pitchFamily="34" charset="0"/>
                </a:rPr>
                <a:t>categorias</a:t>
              </a:r>
              <a:r>
                <a:rPr lang="en-US" altLang="ko-KR" sz="1300" i="1" dirty="0">
                  <a:cs typeface="Arial" pitchFamily="34" charset="0"/>
                </a:rPr>
                <a:t> de </a:t>
              </a:r>
              <a:r>
                <a:rPr lang="en-US" altLang="ko-KR" sz="1300" i="1" dirty="0" err="1">
                  <a:cs typeface="Arial" pitchFamily="34" charset="0"/>
                </a:rPr>
                <a:t>produto</a:t>
              </a:r>
              <a:r>
                <a:rPr lang="en-US" altLang="ko-KR" sz="1300" i="1" dirty="0">
                  <a:cs typeface="Arial" pitchFamily="34" charset="0"/>
                </a:rPr>
                <a:t>)</a:t>
              </a:r>
            </a:p>
          </p:txBody>
        </p:sp>
      </p:grpSp>
      <p:sp>
        <p:nvSpPr>
          <p:cNvPr id="99" name="L-Shape 98">
            <a:extLst>
              <a:ext uri="{FF2B5EF4-FFF2-40B4-BE49-F238E27FC236}">
                <a16:creationId xmlns:a16="http://schemas.microsoft.com/office/drawing/2014/main" id="{EB37D410-E18B-46A5-9BB9-C5912FED99B5}"/>
              </a:ext>
            </a:extLst>
          </p:cNvPr>
          <p:cNvSpPr/>
          <p:nvPr/>
        </p:nvSpPr>
        <p:spPr>
          <a:xfrm rot="2700000">
            <a:off x="7683273" y="1988776"/>
            <a:ext cx="375843" cy="375843"/>
          </a:xfrm>
          <a:prstGeom prst="corner">
            <a:avLst>
              <a:gd name="adj1" fmla="val 20835"/>
              <a:gd name="adj2" fmla="val 2433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0" name="L-Shape 99">
            <a:extLst>
              <a:ext uri="{FF2B5EF4-FFF2-40B4-BE49-F238E27FC236}">
                <a16:creationId xmlns:a16="http://schemas.microsoft.com/office/drawing/2014/main" id="{6BC5FAEF-1F33-4638-9DFF-4AB71C1C2AB5}"/>
              </a:ext>
            </a:extLst>
          </p:cNvPr>
          <p:cNvSpPr/>
          <p:nvPr/>
        </p:nvSpPr>
        <p:spPr>
          <a:xfrm rot="13500000">
            <a:off x="3634241" y="1988777"/>
            <a:ext cx="375843" cy="375843"/>
          </a:xfrm>
          <a:prstGeom prst="corner">
            <a:avLst>
              <a:gd name="adj1" fmla="val 20835"/>
              <a:gd name="adj2" fmla="val 2433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1" name="막힌 원호 2">
            <a:extLst>
              <a:ext uri="{FF2B5EF4-FFF2-40B4-BE49-F238E27FC236}">
                <a16:creationId xmlns:a16="http://schemas.microsoft.com/office/drawing/2014/main" id="{5CBAF9A1-9410-4627-9E21-2C91F3976821}"/>
              </a:ext>
            </a:extLst>
          </p:cNvPr>
          <p:cNvSpPr/>
          <p:nvPr/>
        </p:nvSpPr>
        <p:spPr>
          <a:xfrm>
            <a:off x="3742752" y="1738370"/>
            <a:ext cx="4140000" cy="4140000"/>
          </a:xfrm>
          <a:prstGeom prst="blockArc">
            <a:avLst>
              <a:gd name="adj1" fmla="val 10756194"/>
              <a:gd name="adj2" fmla="val 30178"/>
              <a:gd name="adj3" fmla="val 394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3BE5DD9-76E1-497C-AA6A-AAB90C7C6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12" y="3276614"/>
            <a:ext cx="1145371" cy="1141136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C4C1463-F773-48DA-82C5-968B6DCBD2C0}"/>
              </a:ext>
            </a:extLst>
          </p:cNvPr>
          <p:cNvGrpSpPr/>
          <p:nvPr/>
        </p:nvGrpSpPr>
        <p:grpSpPr>
          <a:xfrm>
            <a:off x="-322882" y="3405320"/>
            <a:ext cx="3951989" cy="813740"/>
            <a:chOff x="2551705" y="4294856"/>
            <a:chExt cx="2357002" cy="594564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71692D5-7AC3-4FCC-A96E-DEBCBE856D7A}"/>
                </a:ext>
              </a:extLst>
            </p:cNvPr>
            <p:cNvSpPr txBox="1"/>
            <p:nvPr/>
          </p:nvSpPr>
          <p:spPr>
            <a:xfrm>
              <a:off x="3137223" y="4529614"/>
              <a:ext cx="1771484" cy="359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pt-PT" sz="1300" dirty="0"/>
                <a:t>Singapura, Indonésia, Malásia, Tailândia, Filipinas e Vietname</a:t>
              </a:r>
              <a:r>
                <a:rPr lang="en-US" altLang="ko-KR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9C2DE80-BFC7-44D6-904A-5DA6E63CCF3F}"/>
                </a:ext>
              </a:extLst>
            </p:cNvPr>
            <p:cNvSpPr txBox="1"/>
            <p:nvPr/>
          </p:nvSpPr>
          <p:spPr>
            <a:xfrm>
              <a:off x="2551705" y="4294856"/>
              <a:ext cx="2336966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ASEAN6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94DF1F3-0D07-4AD7-A187-8E1C9943F2F9}"/>
              </a:ext>
            </a:extLst>
          </p:cNvPr>
          <p:cNvGrpSpPr/>
          <p:nvPr/>
        </p:nvGrpSpPr>
        <p:grpSpPr>
          <a:xfrm>
            <a:off x="8022378" y="3432616"/>
            <a:ext cx="3918395" cy="813740"/>
            <a:chOff x="2551705" y="4294856"/>
            <a:chExt cx="2336966" cy="594564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10B6568-4735-4C9D-BAAB-430BAFB78F4E}"/>
                </a:ext>
              </a:extLst>
            </p:cNvPr>
            <p:cNvSpPr txBox="1"/>
            <p:nvPr/>
          </p:nvSpPr>
          <p:spPr>
            <a:xfrm>
              <a:off x="2551706" y="4529614"/>
              <a:ext cx="1538157" cy="359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pt-PT" sz="1300" dirty="0"/>
                <a:t>Alemanha, França, Espanha, Itália, Holanda e Bélgica</a:t>
              </a:r>
              <a:r>
                <a:rPr lang="en-US" altLang="ko-KR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0B590892-21FA-4446-94C1-3FAC4647098B}"/>
                </a:ext>
              </a:extLst>
            </p:cNvPr>
            <p:cNvSpPr txBox="1"/>
            <p:nvPr/>
          </p:nvSpPr>
          <p:spPr>
            <a:xfrm>
              <a:off x="2551705" y="4294856"/>
              <a:ext cx="2336966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UE Big6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589AE37-1F67-41A7-BE25-3CC345043890}"/>
              </a:ext>
            </a:extLst>
          </p:cNvPr>
          <p:cNvGrpSpPr/>
          <p:nvPr/>
        </p:nvGrpSpPr>
        <p:grpSpPr>
          <a:xfrm>
            <a:off x="7605433" y="4977185"/>
            <a:ext cx="4064605" cy="1330270"/>
            <a:chOff x="2531669" y="4251010"/>
            <a:chExt cx="2357002" cy="777107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B4D7440-CF24-4F4B-8221-E5AA98D13255}"/>
                </a:ext>
              </a:extLst>
            </p:cNvPr>
            <p:cNvSpPr txBox="1"/>
            <p:nvPr/>
          </p:nvSpPr>
          <p:spPr>
            <a:xfrm>
              <a:off x="2531669" y="4623579"/>
              <a:ext cx="2357002" cy="4045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ko-KR" sz="1300" dirty="0" err="1">
                  <a:cs typeface="Arial" pitchFamily="34" charset="0"/>
                </a:rPr>
                <a:t>Fileira</a:t>
              </a:r>
              <a:r>
                <a:rPr lang="en-US" altLang="ko-KR" sz="1300" dirty="0">
                  <a:cs typeface="Arial" pitchFamily="34" charset="0"/>
                </a:rPr>
                <a:t> </a:t>
              </a:r>
              <a:r>
                <a:rPr lang="en-US" altLang="ko-KR" sz="1300" dirty="0" err="1">
                  <a:cs typeface="Arial" pitchFamily="34" charset="0"/>
                </a:rPr>
                <a:t>Produtiva</a:t>
              </a:r>
              <a:endParaRPr lang="en-US" altLang="ko-KR" sz="1300" dirty="0">
                <a:cs typeface="Arial" pitchFamily="34" charset="0"/>
              </a:endParaRPr>
            </a:p>
            <a:p>
              <a:pPr marL="342900" indent="-342900">
                <a:buAutoNum type="arabicPeriod"/>
              </a:pPr>
              <a:r>
                <a:rPr lang="en-US" altLang="ko-KR" sz="1300" dirty="0">
                  <a:cs typeface="Arial" pitchFamily="34" charset="0"/>
                </a:rPr>
                <a:t>Grau de </a:t>
              </a:r>
              <a:r>
                <a:rPr lang="en-US" altLang="ko-KR" sz="1300" dirty="0" err="1">
                  <a:cs typeface="Arial" pitchFamily="34" charset="0"/>
                </a:rPr>
                <a:t>Intensidade</a:t>
              </a:r>
              <a:r>
                <a:rPr lang="en-US" altLang="ko-KR" sz="1300" dirty="0">
                  <a:cs typeface="Arial" pitchFamily="34" charset="0"/>
                </a:rPr>
                <a:t> </a:t>
              </a:r>
              <a:r>
                <a:rPr lang="en-US" altLang="ko-KR" sz="1300" dirty="0" err="1">
                  <a:cs typeface="Arial" pitchFamily="34" charset="0"/>
                </a:rPr>
                <a:t>Tecnológica</a:t>
              </a:r>
              <a:r>
                <a:rPr lang="en-US" altLang="ko-KR" sz="1300" dirty="0">
                  <a:cs typeface="Arial" pitchFamily="34" charset="0"/>
                </a:rPr>
                <a:t> </a:t>
              </a:r>
            </a:p>
            <a:p>
              <a:pPr marL="342900" indent="-342900">
                <a:buAutoNum type="arabicPeriod"/>
              </a:pPr>
              <a:r>
                <a:rPr lang="en-US" altLang="ko-KR" sz="1300" dirty="0" err="1">
                  <a:cs typeface="Arial" pitchFamily="34" charset="0"/>
                </a:rPr>
                <a:t>Fatores-chave</a:t>
              </a:r>
              <a:r>
                <a:rPr lang="en-US" altLang="ko-KR" sz="1300" dirty="0">
                  <a:cs typeface="Arial" pitchFamily="34" charset="0"/>
                </a:rPr>
                <a:t> de </a:t>
              </a:r>
              <a:r>
                <a:rPr lang="en-US" altLang="ko-KR" sz="1300" dirty="0" err="1">
                  <a:cs typeface="Arial" pitchFamily="34" charset="0"/>
                </a:rPr>
                <a:t>Competitividade</a:t>
              </a:r>
              <a:endParaRPr lang="ko-KR" altLang="en-US" sz="1300" dirty="0">
                <a:cs typeface="Arial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8A5BA5-F209-4DFE-B42F-6BB23AF24076}"/>
                </a:ext>
              </a:extLst>
            </p:cNvPr>
            <p:cNvSpPr txBox="1"/>
            <p:nvPr/>
          </p:nvSpPr>
          <p:spPr>
            <a:xfrm>
              <a:off x="2551706" y="4251010"/>
              <a:ext cx="1838704" cy="3416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Três</a:t>
              </a:r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tipologias</a:t>
              </a:r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organização</a:t>
              </a:r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dos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produtos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61B8B83-2F5D-46D7-A383-5AF1B987846A}"/>
              </a:ext>
            </a:extLst>
          </p:cNvPr>
          <p:cNvGrpSpPr/>
          <p:nvPr/>
        </p:nvGrpSpPr>
        <p:grpSpPr>
          <a:xfrm>
            <a:off x="280075" y="5268550"/>
            <a:ext cx="3918394" cy="673957"/>
            <a:chOff x="2551705" y="4294856"/>
            <a:chExt cx="2336966" cy="492430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43BD633-FCDB-4C98-AD7B-73D0D885AFDF}"/>
                </a:ext>
              </a:extLst>
            </p:cNvPr>
            <p:cNvSpPr txBox="1"/>
            <p:nvPr/>
          </p:nvSpPr>
          <p:spPr>
            <a:xfrm>
              <a:off x="3105607" y="4573651"/>
              <a:ext cx="1771484" cy="2136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300" dirty="0"/>
                <a:t>2007 a 2016</a:t>
              </a:r>
              <a:endParaRPr lang="ko-KR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52EB569-B18F-4ABD-B966-73FB0111725A}"/>
                </a:ext>
              </a:extLst>
            </p:cNvPr>
            <p:cNvSpPr txBox="1"/>
            <p:nvPr/>
          </p:nvSpPr>
          <p:spPr>
            <a:xfrm>
              <a:off x="2551705" y="4294856"/>
              <a:ext cx="2336966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Período</a:t>
              </a:r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análise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BBDE7B-31DA-44DB-B375-AA30AA703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19" y="3598517"/>
            <a:ext cx="622329" cy="41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C9862-F857-4E30-A846-3D3E399F1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990" y="3455001"/>
            <a:ext cx="1168160" cy="7790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0D1592-22A4-45A5-AC25-F71DEFA54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15168">
            <a:off x="4742336" y="2245537"/>
            <a:ext cx="493854" cy="476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26CC7E-8150-4A06-89A9-B1C4C2692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254">
            <a:off x="5946504" y="2251335"/>
            <a:ext cx="1536790" cy="593929"/>
          </a:xfrm>
          <a:prstGeom prst="rect">
            <a:avLst/>
          </a:prstGeom>
        </p:spPr>
      </p:pic>
      <p:sp>
        <p:nvSpPr>
          <p:cNvPr id="70" name="Teardrop 1">
            <a:extLst>
              <a:ext uri="{FF2B5EF4-FFF2-40B4-BE49-F238E27FC236}">
                <a16:creationId xmlns:a16="http://schemas.microsoft.com/office/drawing/2014/main" id="{B7A12683-1547-4C1A-B31D-4C3BBF6DDF42}"/>
              </a:ext>
            </a:extLst>
          </p:cNvPr>
          <p:cNvSpPr/>
          <p:nvPr/>
        </p:nvSpPr>
        <p:spPr>
          <a:xfrm rot="18804134">
            <a:off x="4738270" y="4906102"/>
            <a:ext cx="476625" cy="43062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1" name="Freeform 429">
            <a:extLst>
              <a:ext uri="{FF2B5EF4-FFF2-40B4-BE49-F238E27FC236}">
                <a16:creationId xmlns:a16="http://schemas.microsoft.com/office/drawing/2014/main" id="{94E6ED71-7172-44DB-B5CC-AA35D047EBCB}"/>
              </a:ext>
            </a:extLst>
          </p:cNvPr>
          <p:cNvSpPr/>
          <p:nvPr/>
        </p:nvSpPr>
        <p:spPr>
          <a:xfrm>
            <a:off x="6363490" y="5005125"/>
            <a:ext cx="393670" cy="395324"/>
          </a:xfrm>
          <a:custGeom>
            <a:avLst/>
            <a:gdLst>
              <a:gd name="connsiteX0" fmla="*/ 149024 w 500599"/>
              <a:gd name="connsiteY0" fmla="*/ 358053 h 502289"/>
              <a:gd name="connsiteX1" fmla="*/ 491583 w 500599"/>
              <a:gd name="connsiteY1" fmla="*/ 358053 h 502289"/>
              <a:gd name="connsiteX2" fmla="*/ 497922 w 500599"/>
              <a:gd name="connsiteY2" fmla="*/ 360729 h 502289"/>
              <a:gd name="connsiteX3" fmla="*/ 500599 w 500599"/>
              <a:gd name="connsiteY3" fmla="*/ 367068 h 502289"/>
              <a:gd name="connsiteX4" fmla="*/ 500599 w 500599"/>
              <a:gd name="connsiteY4" fmla="*/ 421156 h 502289"/>
              <a:gd name="connsiteX5" fmla="*/ 497922 w 500599"/>
              <a:gd name="connsiteY5" fmla="*/ 427495 h 502289"/>
              <a:gd name="connsiteX6" fmla="*/ 491583 w 500599"/>
              <a:gd name="connsiteY6" fmla="*/ 430171 h 502289"/>
              <a:gd name="connsiteX7" fmla="*/ 149024 w 500599"/>
              <a:gd name="connsiteY7" fmla="*/ 430171 h 502289"/>
              <a:gd name="connsiteX8" fmla="*/ 142686 w 500599"/>
              <a:gd name="connsiteY8" fmla="*/ 427495 h 502289"/>
              <a:gd name="connsiteX9" fmla="*/ 140009 w 500599"/>
              <a:gd name="connsiteY9" fmla="*/ 421156 h 502289"/>
              <a:gd name="connsiteX10" fmla="*/ 140009 w 500599"/>
              <a:gd name="connsiteY10" fmla="*/ 367068 h 502289"/>
              <a:gd name="connsiteX11" fmla="*/ 142544 w 500599"/>
              <a:gd name="connsiteY11" fmla="*/ 360589 h 502289"/>
              <a:gd name="connsiteX12" fmla="*/ 149024 w 500599"/>
              <a:gd name="connsiteY12" fmla="*/ 358053 h 502289"/>
              <a:gd name="connsiteX13" fmla="*/ 4788 w 500599"/>
              <a:gd name="connsiteY13" fmla="*/ 358053 h 502289"/>
              <a:gd name="connsiteX14" fmla="*/ 98598 w 500599"/>
              <a:gd name="connsiteY14" fmla="*/ 358053 h 502289"/>
              <a:gd name="connsiteX15" fmla="*/ 98598 w 500599"/>
              <a:gd name="connsiteY15" fmla="*/ 382844 h 502289"/>
              <a:gd name="connsiteX16" fmla="*/ 71835 w 500599"/>
              <a:gd name="connsiteY16" fmla="*/ 415241 h 502289"/>
              <a:gd name="connsiteX17" fmla="*/ 94654 w 500599"/>
              <a:gd name="connsiteY17" fmla="*/ 429044 h 502289"/>
              <a:gd name="connsiteX18" fmla="*/ 103104 w 500599"/>
              <a:gd name="connsiteY18" fmla="*/ 453835 h 502289"/>
              <a:gd name="connsiteX19" fmla="*/ 87752 w 500599"/>
              <a:gd name="connsiteY19" fmla="*/ 489330 h 502289"/>
              <a:gd name="connsiteX20" fmla="*/ 49580 w 500599"/>
              <a:gd name="connsiteY20" fmla="*/ 502289 h 502289"/>
              <a:gd name="connsiteX21" fmla="*/ 1126 w 500599"/>
              <a:gd name="connsiteY21" fmla="*/ 483696 h 502289"/>
              <a:gd name="connsiteX22" fmla="*/ 17183 w 500599"/>
              <a:gd name="connsiteY22" fmla="*/ 458906 h 502289"/>
              <a:gd name="connsiteX23" fmla="*/ 47045 w 500599"/>
              <a:gd name="connsiteY23" fmla="*/ 471582 h 502289"/>
              <a:gd name="connsiteX24" fmla="*/ 61271 w 500599"/>
              <a:gd name="connsiteY24" fmla="*/ 467498 h 502289"/>
              <a:gd name="connsiteX25" fmla="*/ 67328 w 500599"/>
              <a:gd name="connsiteY25" fmla="*/ 455525 h 502289"/>
              <a:gd name="connsiteX26" fmla="*/ 37748 w 500599"/>
              <a:gd name="connsiteY26" fmla="*/ 439749 h 502289"/>
              <a:gd name="connsiteX27" fmla="*/ 30424 w 500599"/>
              <a:gd name="connsiteY27" fmla="*/ 423974 h 502289"/>
              <a:gd name="connsiteX28" fmla="*/ 39579 w 500599"/>
              <a:gd name="connsiteY28" fmla="*/ 411719 h 502289"/>
              <a:gd name="connsiteX29" fmla="*/ 51552 w 500599"/>
              <a:gd name="connsiteY29" fmla="*/ 396507 h 502289"/>
              <a:gd name="connsiteX30" fmla="*/ 61976 w 500599"/>
              <a:gd name="connsiteY30" fmla="*/ 385661 h 502289"/>
              <a:gd name="connsiteX31" fmla="*/ 61976 w 500599"/>
              <a:gd name="connsiteY31" fmla="*/ 385379 h 502289"/>
              <a:gd name="connsiteX32" fmla="*/ 48312 w 500599"/>
              <a:gd name="connsiteY32" fmla="*/ 385661 h 502289"/>
              <a:gd name="connsiteX33" fmla="*/ 34649 w 500599"/>
              <a:gd name="connsiteY33" fmla="*/ 385943 h 502289"/>
              <a:gd name="connsiteX34" fmla="*/ 34649 w 500599"/>
              <a:gd name="connsiteY34" fmla="*/ 400873 h 502289"/>
              <a:gd name="connsiteX35" fmla="*/ 4788 w 500599"/>
              <a:gd name="connsiteY35" fmla="*/ 400873 h 502289"/>
              <a:gd name="connsiteX36" fmla="*/ 149024 w 500599"/>
              <a:gd name="connsiteY36" fmla="*/ 213819 h 502289"/>
              <a:gd name="connsiteX37" fmla="*/ 491583 w 500599"/>
              <a:gd name="connsiteY37" fmla="*/ 213819 h 502289"/>
              <a:gd name="connsiteX38" fmla="*/ 497922 w 500599"/>
              <a:gd name="connsiteY38" fmla="*/ 216495 h 502289"/>
              <a:gd name="connsiteX39" fmla="*/ 500599 w 500599"/>
              <a:gd name="connsiteY39" fmla="*/ 222833 h 502289"/>
              <a:gd name="connsiteX40" fmla="*/ 500599 w 500599"/>
              <a:gd name="connsiteY40" fmla="*/ 276922 h 502289"/>
              <a:gd name="connsiteX41" fmla="*/ 497922 w 500599"/>
              <a:gd name="connsiteY41" fmla="*/ 283260 h 502289"/>
              <a:gd name="connsiteX42" fmla="*/ 491583 w 500599"/>
              <a:gd name="connsiteY42" fmla="*/ 285936 h 502289"/>
              <a:gd name="connsiteX43" fmla="*/ 149024 w 500599"/>
              <a:gd name="connsiteY43" fmla="*/ 285936 h 502289"/>
              <a:gd name="connsiteX44" fmla="*/ 142686 w 500599"/>
              <a:gd name="connsiteY44" fmla="*/ 283260 h 502289"/>
              <a:gd name="connsiteX45" fmla="*/ 140009 w 500599"/>
              <a:gd name="connsiteY45" fmla="*/ 276922 h 502289"/>
              <a:gd name="connsiteX46" fmla="*/ 140009 w 500599"/>
              <a:gd name="connsiteY46" fmla="*/ 222833 h 502289"/>
              <a:gd name="connsiteX47" fmla="*/ 142544 w 500599"/>
              <a:gd name="connsiteY47" fmla="*/ 216354 h 502289"/>
              <a:gd name="connsiteX48" fmla="*/ 149024 w 500599"/>
              <a:gd name="connsiteY48" fmla="*/ 213819 h 502289"/>
              <a:gd name="connsiteX49" fmla="*/ 51553 w 500599"/>
              <a:gd name="connsiteY49" fmla="*/ 177760 h 502289"/>
              <a:gd name="connsiteX50" fmla="*/ 86203 w 500599"/>
              <a:gd name="connsiteY50" fmla="*/ 189451 h 502289"/>
              <a:gd name="connsiteX51" fmla="*/ 100289 w 500599"/>
              <a:gd name="connsiteY51" fmla="*/ 221143 h 502289"/>
              <a:gd name="connsiteX52" fmla="*/ 90711 w 500599"/>
              <a:gd name="connsiteY52" fmla="*/ 246920 h 502289"/>
              <a:gd name="connsiteX53" fmla="*/ 69582 w 500599"/>
              <a:gd name="connsiteY53" fmla="*/ 265090 h 502289"/>
              <a:gd name="connsiteX54" fmla="*/ 48313 w 500599"/>
              <a:gd name="connsiteY54" fmla="*/ 279316 h 502289"/>
              <a:gd name="connsiteX55" fmla="*/ 38313 w 500599"/>
              <a:gd name="connsiteY55" fmla="*/ 294106 h 502289"/>
              <a:gd name="connsiteX56" fmla="*/ 74090 w 500599"/>
              <a:gd name="connsiteY56" fmla="*/ 294106 h 502289"/>
              <a:gd name="connsiteX57" fmla="*/ 74090 w 500599"/>
              <a:gd name="connsiteY57" fmla="*/ 277203 h 502289"/>
              <a:gd name="connsiteX58" fmla="*/ 103669 w 500599"/>
              <a:gd name="connsiteY58" fmla="*/ 277203 h 502289"/>
              <a:gd name="connsiteX59" fmla="*/ 103669 w 500599"/>
              <a:gd name="connsiteY59" fmla="*/ 321995 h 502289"/>
              <a:gd name="connsiteX60" fmla="*/ 1691 w 500599"/>
              <a:gd name="connsiteY60" fmla="*/ 321995 h 502289"/>
              <a:gd name="connsiteX61" fmla="*/ 0 w 500599"/>
              <a:gd name="connsiteY61" fmla="*/ 306783 h 502289"/>
              <a:gd name="connsiteX62" fmla="*/ 6621 w 500599"/>
              <a:gd name="connsiteY62" fmla="*/ 280584 h 502289"/>
              <a:gd name="connsiteX63" fmla="*/ 22537 w 500599"/>
              <a:gd name="connsiteY63" fmla="*/ 261428 h 502289"/>
              <a:gd name="connsiteX64" fmla="*/ 41130 w 500599"/>
              <a:gd name="connsiteY64" fmla="*/ 248046 h 502289"/>
              <a:gd name="connsiteX65" fmla="*/ 57047 w 500599"/>
              <a:gd name="connsiteY65" fmla="*/ 235792 h 502289"/>
              <a:gd name="connsiteX66" fmla="*/ 63666 w 500599"/>
              <a:gd name="connsiteY66" fmla="*/ 223115 h 502289"/>
              <a:gd name="connsiteX67" fmla="*/ 59581 w 500599"/>
              <a:gd name="connsiteY67" fmla="*/ 212269 h 502289"/>
              <a:gd name="connsiteX68" fmla="*/ 48454 w 500599"/>
              <a:gd name="connsiteY68" fmla="*/ 208466 h 502289"/>
              <a:gd name="connsiteX69" fmla="*/ 25636 w 500599"/>
              <a:gd name="connsiteY69" fmla="*/ 224805 h 502289"/>
              <a:gd name="connsiteX70" fmla="*/ 1691 w 500599"/>
              <a:gd name="connsiteY70" fmla="*/ 208184 h 502289"/>
              <a:gd name="connsiteX71" fmla="*/ 21832 w 500599"/>
              <a:gd name="connsiteY71" fmla="*/ 185788 h 502289"/>
              <a:gd name="connsiteX72" fmla="*/ 51553 w 500599"/>
              <a:gd name="connsiteY72" fmla="*/ 177760 h 502289"/>
              <a:gd name="connsiteX73" fmla="*/ 149024 w 500599"/>
              <a:gd name="connsiteY73" fmla="*/ 69582 h 502289"/>
              <a:gd name="connsiteX74" fmla="*/ 491583 w 500599"/>
              <a:gd name="connsiteY74" fmla="*/ 69582 h 502289"/>
              <a:gd name="connsiteX75" fmla="*/ 497922 w 500599"/>
              <a:gd name="connsiteY75" fmla="*/ 72258 h 502289"/>
              <a:gd name="connsiteX76" fmla="*/ 500599 w 500599"/>
              <a:gd name="connsiteY76" fmla="*/ 78597 h 502289"/>
              <a:gd name="connsiteX77" fmla="*/ 500599 w 500599"/>
              <a:gd name="connsiteY77" fmla="*/ 132685 h 502289"/>
              <a:gd name="connsiteX78" fmla="*/ 497922 w 500599"/>
              <a:gd name="connsiteY78" fmla="*/ 139024 h 502289"/>
              <a:gd name="connsiteX79" fmla="*/ 491583 w 500599"/>
              <a:gd name="connsiteY79" fmla="*/ 141700 h 502289"/>
              <a:gd name="connsiteX80" fmla="*/ 149024 w 500599"/>
              <a:gd name="connsiteY80" fmla="*/ 141700 h 502289"/>
              <a:gd name="connsiteX81" fmla="*/ 142686 w 500599"/>
              <a:gd name="connsiteY81" fmla="*/ 139024 h 502289"/>
              <a:gd name="connsiteX82" fmla="*/ 140009 w 500599"/>
              <a:gd name="connsiteY82" fmla="*/ 132685 h 502289"/>
              <a:gd name="connsiteX83" fmla="*/ 140009 w 500599"/>
              <a:gd name="connsiteY83" fmla="*/ 78597 h 502289"/>
              <a:gd name="connsiteX84" fmla="*/ 142686 w 500599"/>
              <a:gd name="connsiteY84" fmla="*/ 72258 h 502289"/>
              <a:gd name="connsiteX85" fmla="*/ 149024 w 500599"/>
              <a:gd name="connsiteY85" fmla="*/ 69582 h 502289"/>
              <a:gd name="connsiteX86" fmla="*/ 43665 w 500599"/>
              <a:gd name="connsiteY86" fmla="*/ 0 h 502289"/>
              <a:gd name="connsiteX87" fmla="*/ 73526 w 500599"/>
              <a:gd name="connsiteY87" fmla="*/ 0 h 502289"/>
              <a:gd name="connsiteX88" fmla="*/ 73526 w 500599"/>
              <a:gd name="connsiteY88" fmla="*/ 113810 h 502289"/>
              <a:gd name="connsiteX89" fmla="*/ 103951 w 500599"/>
              <a:gd name="connsiteY89" fmla="*/ 113810 h 502289"/>
              <a:gd name="connsiteX90" fmla="*/ 103951 w 500599"/>
              <a:gd name="connsiteY90" fmla="*/ 141700 h 502289"/>
              <a:gd name="connsiteX91" fmla="*/ 9579 w 500599"/>
              <a:gd name="connsiteY91" fmla="*/ 141700 h 502289"/>
              <a:gd name="connsiteX92" fmla="*/ 9579 w 500599"/>
              <a:gd name="connsiteY92" fmla="*/ 113810 h 502289"/>
              <a:gd name="connsiteX93" fmla="*/ 39721 w 500599"/>
              <a:gd name="connsiteY93" fmla="*/ 113810 h 502289"/>
              <a:gd name="connsiteX94" fmla="*/ 39862 w 500599"/>
              <a:gd name="connsiteY94" fmla="*/ 79442 h 502289"/>
              <a:gd name="connsiteX95" fmla="*/ 40002 w 500599"/>
              <a:gd name="connsiteY95" fmla="*/ 45355 h 502289"/>
              <a:gd name="connsiteX96" fmla="*/ 40002 w 500599"/>
              <a:gd name="connsiteY96" fmla="*/ 41974 h 502289"/>
              <a:gd name="connsiteX97" fmla="*/ 39440 w 500599"/>
              <a:gd name="connsiteY97" fmla="*/ 41974 h 502289"/>
              <a:gd name="connsiteX98" fmla="*/ 25354 w 500599"/>
              <a:gd name="connsiteY98" fmla="*/ 57187 h 502289"/>
              <a:gd name="connsiteX99" fmla="*/ 5352 w 500599"/>
              <a:gd name="connsiteY99" fmla="*/ 35777 h 50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0599" h="502289">
                <a:moveTo>
                  <a:pt x="149024" y="358053"/>
                </a:moveTo>
                <a:lnTo>
                  <a:pt x="491583" y="358053"/>
                </a:lnTo>
                <a:cubicBezTo>
                  <a:pt x="494026" y="358053"/>
                  <a:pt x="496139" y="358945"/>
                  <a:pt x="497922" y="360729"/>
                </a:cubicBezTo>
                <a:cubicBezTo>
                  <a:pt x="499707" y="362514"/>
                  <a:pt x="500599" y="364626"/>
                  <a:pt x="500599" y="367068"/>
                </a:cubicBezTo>
                <a:lnTo>
                  <a:pt x="500599" y="421156"/>
                </a:lnTo>
                <a:cubicBezTo>
                  <a:pt x="500599" y="423598"/>
                  <a:pt x="499707" y="425711"/>
                  <a:pt x="497922" y="427495"/>
                </a:cubicBezTo>
                <a:cubicBezTo>
                  <a:pt x="496139" y="429279"/>
                  <a:pt x="494026" y="430171"/>
                  <a:pt x="491583" y="430171"/>
                </a:cubicBezTo>
                <a:lnTo>
                  <a:pt x="149024" y="430171"/>
                </a:lnTo>
                <a:cubicBezTo>
                  <a:pt x="146583" y="430171"/>
                  <a:pt x="144471" y="429279"/>
                  <a:pt x="142686" y="427495"/>
                </a:cubicBezTo>
                <a:cubicBezTo>
                  <a:pt x="140901" y="425711"/>
                  <a:pt x="140009" y="423598"/>
                  <a:pt x="140009" y="421156"/>
                </a:cubicBezTo>
                <a:lnTo>
                  <a:pt x="140009" y="367068"/>
                </a:lnTo>
                <a:cubicBezTo>
                  <a:pt x="140009" y="364439"/>
                  <a:pt x="140854" y="362279"/>
                  <a:pt x="142544" y="360589"/>
                </a:cubicBezTo>
                <a:cubicBezTo>
                  <a:pt x="144234" y="358898"/>
                  <a:pt x="146395" y="358053"/>
                  <a:pt x="149024" y="358053"/>
                </a:cubicBezTo>
                <a:close/>
                <a:moveTo>
                  <a:pt x="4788" y="358053"/>
                </a:moveTo>
                <a:lnTo>
                  <a:pt x="98598" y="358053"/>
                </a:lnTo>
                <a:lnTo>
                  <a:pt x="98598" y="382844"/>
                </a:lnTo>
                <a:lnTo>
                  <a:pt x="71835" y="415241"/>
                </a:lnTo>
                <a:cubicBezTo>
                  <a:pt x="81413" y="417494"/>
                  <a:pt x="89019" y="422095"/>
                  <a:pt x="94654" y="429044"/>
                </a:cubicBezTo>
                <a:cubicBezTo>
                  <a:pt x="100288" y="435993"/>
                  <a:pt x="103104" y="444257"/>
                  <a:pt x="103104" y="453835"/>
                </a:cubicBezTo>
                <a:cubicBezTo>
                  <a:pt x="103104" y="468859"/>
                  <a:pt x="97988" y="480691"/>
                  <a:pt x="87752" y="489330"/>
                </a:cubicBezTo>
                <a:cubicBezTo>
                  <a:pt x="77516" y="497969"/>
                  <a:pt x="64793" y="502289"/>
                  <a:pt x="49580" y="502289"/>
                </a:cubicBezTo>
                <a:cubicBezTo>
                  <a:pt x="29673" y="502289"/>
                  <a:pt x="13522" y="496091"/>
                  <a:pt x="1126" y="483696"/>
                </a:cubicBezTo>
                <a:lnTo>
                  <a:pt x="17183" y="458906"/>
                </a:lnTo>
                <a:cubicBezTo>
                  <a:pt x="26386" y="467357"/>
                  <a:pt x="36340" y="471582"/>
                  <a:pt x="47045" y="471582"/>
                </a:cubicBezTo>
                <a:cubicBezTo>
                  <a:pt x="52491" y="471582"/>
                  <a:pt x="57234" y="470221"/>
                  <a:pt x="61271" y="467498"/>
                </a:cubicBezTo>
                <a:cubicBezTo>
                  <a:pt x="65309" y="464775"/>
                  <a:pt x="67328" y="460784"/>
                  <a:pt x="67328" y="455525"/>
                </a:cubicBezTo>
                <a:cubicBezTo>
                  <a:pt x="67328" y="443505"/>
                  <a:pt x="57468" y="438247"/>
                  <a:pt x="37748" y="439749"/>
                </a:cubicBezTo>
                <a:lnTo>
                  <a:pt x="30424" y="423974"/>
                </a:lnTo>
                <a:cubicBezTo>
                  <a:pt x="31927" y="422095"/>
                  <a:pt x="34978" y="418011"/>
                  <a:pt x="39579" y="411719"/>
                </a:cubicBezTo>
                <a:cubicBezTo>
                  <a:pt x="44181" y="405428"/>
                  <a:pt x="48172" y="400357"/>
                  <a:pt x="51552" y="396507"/>
                </a:cubicBezTo>
                <a:cubicBezTo>
                  <a:pt x="54933" y="392657"/>
                  <a:pt x="58407" y="389041"/>
                  <a:pt x="61976" y="385661"/>
                </a:cubicBezTo>
                <a:lnTo>
                  <a:pt x="61976" y="385379"/>
                </a:lnTo>
                <a:cubicBezTo>
                  <a:pt x="58971" y="385379"/>
                  <a:pt x="54417" y="385473"/>
                  <a:pt x="48312" y="385661"/>
                </a:cubicBezTo>
                <a:cubicBezTo>
                  <a:pt x="42209" y="385849"/>
                  <a:pt x="37655" y="385943"/>
                  <a:pt x="34649" y="385943"/>
                </a:cubicBezTo>
                <a:lnTo>
                  <a:pt x="34649" y="400873"/>
                </a:lnTo>
                <a:lnTo>
                  <a:pt x="4788" y="400873"/>
                </a:lnTo>
                <a:close/>
                <a:moveTo>
                  <a:pt x="149024" y="213819"/>
                </a:moveTo>
                <a:lnTo>
                  <a:pt x="491583" y="213819"/>
                </a:lnTo>
                <a:cubicBezTo>
                  <a:pt x="494026" y="213819"/>
                  <a:pt x="496139" y="214711"/>
                  <a:pt x="497922" y="216495"/>
                </a:cubicBezTo>
                <a:cubicBezTo>
                  <a:pt x="499707" y="218279"/>
                  <a:pt x="500599" y="220392"/>
                  <a:pt x="500599" y="222833"/>
                </a:cubicBezTo>
                <a:lnTo>
                  <a:pt x="500599" y="276922"/>
                </a:lnTo>
                <a:cubicBezTo>
                  <a:pt x="500599" y="279363"/>
                  <a:pt x="499707" y="281476"/>
                  <a:pt x="497922" y="283260"/>
                </a:cubicBezTo>
                <a:cubicBezTo>
                  <a:pt x="496139" y="285044"/>
                  <a:pt x="494026" y="285936"/>
                  <a:pt x="491583" y="285936"/>
                </a:cubicBezTo>
                <a:lnTo>
                  <a:pt x="149024" y="285936"/>
                </a:lnTo>
                <a:cubicBezTo>
                  <a:pt x="146583" y="285936"/>
                  <a:pt x="144471" y="285044"/>
                  <a:pt x="142686" y="283260"/>
                </a:cubicBezTo>
                <a:cubicBezTo>
                  <a:pt x="140901" y="281476"/>
                  <a:pt x="140009" y="279363"/>
                  <a:pt x="140009" y="276922"/>
                </a:cubicBezTo>
                <a:lnTo>
                  <a:pt x="140009" y="222833"/>
                </a:lnTo>
                <a:cubicBezTo>
                  <a:pt x="140009" y="220204"/>
                  <a:pt x="140854" y="218044"/>
                  <a:pt x="142544" y="216354"/>
                </a:cubicBezTo>
                <a:cubicBezTo>
                  <a:pt x="144234" y="214664"/>
                  <a:pt x="146395" y="213819"/>
                  <a:pt x="149024" y="213819"/>
                </a:cubicBezTo>
                <a:close/>
                <a:moveTo>
                  <a:pt x="51553" y="177760"/>
                </a:moveTo>
                <a:cubicBezTo>
                  <a:pt x="65264" y="177760"/>
                  <a:pt x="76813" y="181657"/>
                  <a:pt x="86203" y="189451"/>
                </a:cubicBezTo>
                <a:cubicBezTo>
                  <a:pt x="95594" y="197245"/>
                  <a:pt x="100289" y="207809"/>
                  <a:pt x="100289" y="221143"/>
                </a:cubicBezTo>
                <a:cubicBezTo>
                  <a:pt x="100289" y="230533"/>
                  <a:pt x="97096" y="239126"/>
                  <a:pt x="90711" y="246920"/>
                </a:cubicBezTo>
                <a:cubicBezTo>
                  <a:pt x="84326" y="254714"/>
                  <a:pt x="77284" y="260770"/>
                  <a:pt x="69582" y="265090"/>
                </a:cubicBezTo>
                <a:cubicBezTo>
                  <a:pt x="61882" y="269409"/>
                  <a:pt x="54792" y="274152"/>
                  <a:pt x="48313" y="279316"/>
                </a:cubicBezTo>
                <a:cubicBezTo>
                  <a:pt x="41834" y="284481"/>
                  <a:pt x="38501" y="289411"/>
                  <a:pt x="38313" y="294106"/>
                </a:cubicBezTo>
                <a:lnTo>
                  <a:pt x="74090" y="294106"/>
                </a:lnTo>
                <a:lnTo>
                  <a:pt x="74090" y="277203"/>
                </a:lnTo>
                <a:lnTo>
                  <a:pt x="103669" y="277203"/>
                </a:lnTo>
                <a:lnTo>
                  <a:pt x="103669" y="321995"/>
                </a:lnTo>
                <a:lnTo>
                  <a:pt x="1691" y="321995"/>
                </a:lnTo>
                <a:cubicBezTo>
                  <a:pt x="563" y="315234"/>
                  <a:pt x="0" y="310163"/>
                  <a:pt x="0" y="306783"/>
                </a:cubicBezTo>
                <a:cubicBezTo>
                  <a:pt x="0" y="297205"/>
                  <a:pt x="2207" y="288472"/>
                  <a:pt x="6621" y="280584"/>
                </a:cubicBezTo>
                <a:cubicBezTo>
                  <a:pt x="11034" y="272696"/>
                  <a:pt x="16339" y="266311"/>
                  <a:pt x="22537" y="261428"/>
                </a:cubicBezTo>
                <a:cubicBezTo>
                  <a:pt x="28734" y="256545"/>
                  <a:pt x="34932" y="252084"/>
                  <a:pt x="41130" y="248046"/>
                </a:cubicBezTo>
                <a:cubicBezTo>
                  <a:pt x="47327" y="244009"/>
                  <a:pt x="52634" y="239924"/>
                  <a:pt x="57047" y="235792"/>
                </a:cubicBezTo>
                <a:cubicBezTo>
                  <a:pt x="61460" y="231660"/>
                  <a:pt x="63666" y="227435"/>
                  <a:pt x="63666" y="223115"/>
                </a:cubicBezTo>
                <a:cubicBezTo>
                  <a:pt x="63666" y="218420"/>
                  <a:pt x="62306" y="214805"/>
                  <a:pt x="59581" y="212269"/>
                </a:cubicBezTo>
                <a:cubicBezTo>
                  <a:pt x="56859" y="209734"/>
                  <a:pt x="53149" y="208466"/>
                  <a:pt x="48454" y="208466"/>
                </a:cubicBezTo>
                <a:cubicBezTo>
                  <a:pt x="39816" y="208466"/>
                  <a:pt x="32210" y="213913"/>
                  <a:pt x="25636" y="224805"/>
                </a:cubicBezTo>
                <a:lnTo>
                  <a:pt x="1691" y="208184"/>
                </a:lnTo>
                <a:cubicBezTo>
                  <a:pt x="6197" y="198606"/>
                  <a:pt x="12912" y="191141"/>
                  <a:pt x="21832" y="185788"/>
                </a:cubicBezTo>
                <a:cubicBezTo>
                  <a:pt x="30754" y="180436"/>
                  <a:pt x="40660" y="177760"/>
                  <a:pt x="51553" y="177760"/>
                </a:cubicBezTo>
                <a:close/>
                <a:moveTo>
                  <a:pt x="149024" y="69582"/>
                </a:moveTo>
                <a:lnTo>
                  <a:pt x="491583" y="69582"/>
                </a:lnTo>
                <a:cubicBezTo>
                  <a:pt x="494026" y="69582"/>
                  <a:pt x="496139" y="70474"/>
                  <a:pt x="497922" y="72258"/>
                </a:cubicBezTo>
                <a:cubicBezTo>
                  <a:pt x="499707" y="74042"/>
                  <a:pt x="500599" y="76155"/>
                  <a:pt x="500599" y="78597"/>
                </a:cubicBezTo>
                <a:lnTo>
                  <a:pt x="500599" y="132685"/>
                </a:lnTo>
                <a:cubicBezTo>
                  <a:pt x="500599" y="135127"/>
                  <a:pt x="499707" y="137239"/>
                  <a:pt x="497922" y="139024"/>
                </a:cubicBezTo>
                <a:cubicBezTo>
                  <a:pt x="496139" y="140808"/>
                  <a:pt x="494026" y="141700"/>
                  <a:pt x="491583" y="141700"/>
                </a:cubicBezTo>
                <a:lnTo>
                  <a:pt x="149024" y="141700"/>
                </a:lnTo>
                <a:cubicBezTo>
                  <a:pt x="146583" y="141700"/>
                  <a:pt x="144471" y="140808"/>
                  <a:pt x="142686" y="139024"/>
                </a:cubicBezTo>
                <a:cubicBezTo>
                  <a:pt x="140901" y="137239"/>
                  <a:pt x="140009" y="135127"/>
                  <a:pt x="140009" y="132685"/>
                </a:cubicBezTo>
                <a:lnTo>
                  <a:pt x="140009" y="78597"/>
                </a:lnTo>
                <a:cubicBezTo>
                  <a:pt x="140009" y="76155"/>
                  <a:pt x="140901" y="74042"/>
                  <a:pt x="142686" y="72258"/>
                </a:cubicBezTo>
                <a:cubicBezTo>
                  <a:pt x="144471" y="70474"/>
                  <a:pt x="146583" y="69582"/>
                  <a:pt x="149024" y="69582"/>
                </a:cubicBezTo>
                <a:close/>
                <a:moveTo>
                  <a:pt x="43665" y="0"/>
                </a:moveTo>
                <a:lnTo>
                  <a:pt x="73526" y="0"/>
                </a:lnTo>
                <a:lnTo>
                  <a:pt x="73526" y="113810"/>
                </a:lnTo>
                <a:lnTo>
                  <a:pt x="103951" y="113810"/>
                </a:lnTo>
                <a:lnTo>
                  <a:pt x="103951" y="141700"/>
                </a:lnTo>
                <a:lnTo>
                  <a:pt x="9579" y="141700"/>
                </a:lnTo>
                <a:lnTo>
                  <a:pt x="9579" y="113810"/>
                </a:lnTo>
                <a:lnTo>
                  <a:pt x="39721" y="113810"/>
                </a:lnTo>
                <a:cubicBezTo>
                  <a:pt x="39721" y="106110"/>
                  <a:pt x="39769" y="94654"/>
                  <a:pt x="39862" y="79442"/>
                </a:cubicBezTo>
                <a:cubicBezTo>
                  <a:pt x="39957" y="64229"/>
                  <a:pt x="40002" y="52867"/>
                  <a:pt x="40002" y="45355"/>
                </a:cubicBezTo>
                <a:lnTo>
                  <a:pt x="40002" y="41974"/>
                </a:lnTo>
                <a:lnTo>
                  <a:pt x="39440" y="41974"/>
                </a:lnTo>
                <a:cubicBezTo>
                  <a:pt x="37937" y="45167"/>
                  <a:pt x="33242" y="50238"/>
                  <a:pt x="25354" y="57187"/>
                </a:cubicBezTo>
                <a:lnTo>
                  <a:pt x="5352" y="357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9399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980602" cy="640080"/>
          </a:xfrm>
        </p:spPr>
        <p:txBody>
          <a:bodyPr>
            <a:normAutofit/>
          </a:bodyPr>
          <a:lstStyle/>
          <a:p>
            <a:r>
              <a:rPr lang="en-US" b="1" dirty="0" err="1"/>
              <a:t>Índice</a:t>
            </a:r>
            <a:r>
              <a:rPr lang="en-US" b="1" dirty="0"/>
              <a:t> das </a:t>
            </a:r>
            <a:r>
              <a:rPr lang="en-US" b="1" dirty="0" err="1"/>
              <a:t>Vantagens</a:t>
            </a:r>
            <a:r>
              <a:rPr lang="en-US" b="1" dirty="0"/>
              <a:t> </a:t>
            </a:r>
            <a:r>
              <a:rPr lang="en-US" b="1" dirty="0" err="1"/>
              <a:t>Comparativas</a:t>
            </a:r>
            <a:r>
              <a:rPr lang="en-US" b="1" dirty="0"/>
              <a:t> </a:t>
            </a:r>
            <a:r>
              <a:rPr lang="en-US" b="1" dirty="0" err="1"/>
              <a:t>Reveladas</a:t>
            </a:r>
            <a:r>
              <a:rPr lang="en-US" b="1" dirty="0"/>
              <a:t> (IVCR)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792E437-98D8-48CE-AA70-2B9AE9C00730}"/>
                  </a:ext>
                </a:extLst>
              </p:cNvPr>
              <p:cNvSpPr/>
              <p:nvPr/>
            </p:nvSpPr>
            <p:spPr>
              <a:xfrm>
                <a:off x="1470992" y="2756795"/>
                <a:ext cx="2570922" cy="1483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𝐼𝑉𝐶𝑅</m:t>
                          </m:r>
                        </m:e>
                        <m:sub>
                          <m:r>
                            <a:rPr lang="pt-PT" sz="2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pt-P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pt-P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pt-P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792E437-98D8-48CE-AA70-2B9AE9C00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992" y="2756795"/>
                <a:ext cx="2570922" cy="14830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B43E60-919E-42E8-9C18-90FA16A643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3327" y="4997722"/>
            <a:ext cx="2930046" cy="1257304"/>
          </a:xfrm>
        </p:spPr>
        <p:txBody>
          <a:bodyPr>
            <a:normAutofit fontScale="925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exportações (para UE Big6)</a:t>
            </a:r>
            <a:endParaRPr lang="pt-PT" sz="1500" i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produto/setor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59C6B33-81A8-4941-8147-E3FC4245CC12}"/>
              </a:ext>
            </a:extLst>
          </p:cNvPr>
          <p:cNvSpPr/>
          <p:nvPr/>
        </p:nvSpPr>
        <p:spPr>
          <a:xfrm>
            <a:off x="914400" y="1535144"/>
            <a:ext cx="1036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ea typeface="Calibri" panose="020F0502020204030204" pitchFamily="34" charset="0"/>
              </a:rPr>
              <a:t>Um dos métodos mais utilizados pelo comércio internacional para avaliar a competitividade é a </a:t>
            </a:r>
            <a:r>
              <a:rPr lang="pt-PT" b="1" dirty="0">
                <a:ea typeface="Calibri" panose="020F0502020204030204" pitchFamily="34" charset="0"/>
              </a:rPr>
              <a:t>Vantagem Comparativa Revelada </a:t>
            </a:r>
            <a:r>
              <a:rPr lang="pt-PT" dirty="0">
                <a:ea typeface="Calibri" panose="020F0502020204030204" pitchFamily="34" charset="0"/>
              </a:rPr>
              <a:t>de Bela </a:t>
            </a:r>
            <a:r>
              <a:rPr lang="pt-PT" dirty="0" err="1">
                <a:ea typeface="Calibri" panose="020F0502020204030204" pitchFamily="34" charset="0"/>
              </a:rPr>
              <a:t>Balassa</a:t>
            </a:r>
            <a:r>
              <a:rPr lang="pt-PT" dirty="0">
                <a:ea typeface="Calibri" panose="020F0502020204030204" pitchFamily="34" charset="0"/>
              </a:rPr>
              <a:t> (1965).</a:t>
            </a:r>
            <a:endParaRPr lang="pt-P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F3358B-2316-48D4-9BBC-086EE946B054}"/>
              </a:ext>
            </a:extLst>
          </p:cNvPr>
          <p:cNvSpPr txBox="1">
            <a:spLocks/>
          </p:cNvSpPr>
          <p:nvPr/>
        </p:nvSpPr>
        <p:spPr>
          <a:xfrm>
            <a:off x="3803373" y="4997722"/>
            <a:ext cx="2729950" cy="1257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país em análise (ASEAN6)</a:t>
            </a:r>
            <a:endParaRPr lang="pt-PT" sz="1500" i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– mundo</a:t>
            </a:r>
            <a:endParaRPr lang="pt-PT" sz="15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1429BF49-9630-4D1E-8CDD-196F3C1AA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3795" y="2821911"/>
                <a:ext cx="4864865" cy="13528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Tx/>
                  <a:buNone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0574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514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971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29000" indent="-228600" algn="l" defTabSz="914400" rtl="0" eaLnBrk="1" latinLnBrk="0" hangingPunct="1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PT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𝐼𝑉𝐶𝑅</m:t>
                        </m:r>
                      </m:e>
                      <m:sub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GB" sz="1600" i="1" dirty="0">
                    <a:solidFill>
                      <a:schemeClr val="tx1"/>
                    </a:solidFill>
                  </a:rPr>
                  <a:t> &gt; 1</a:t>
                </a:r>
                <a:r>
                  <a:rPr lang="en-GB" sz="1600" dirty="0">
                    <a:solidFill>
                      <a:schemeClr val="tx1"/>
                    </a:solidFill>
                  </a:rPr>
                  <a:t> 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pt-PT" sz="1600" dirty="0">
                    <a:solidFill>
                      <a:schemeClr val="tx1"/>
                    </a:solidFill>
                  </a:rPr>
                  <a:t> país analisado </a:t>
                </a:r>
                <a:r>
                  <a:rPr lang="pt-PT" sz="1600" b="1" dirty="0">
                    <a:solidFill>
                      <a:schemeClr val="accent6">
                        <a:lumMod val="75000"/>
                      </a:schemeClr>
                    </a:solidFill>
                  </a:rPr>
                  <a:t>é competitivo </a:t>
                </a:r>
                <a:r>
                  <a:rPr lang="pt-PT" sz="1600" dirty="0">
                    <a:solidFill>
                      <a:schemeClr val="tx1"/>
                    </a:solidFill>
                  </a:rPr>
                  <a:t>nas exportações do produto </a:t>
                </a:r>
                <a:r>
                  <a:rPr lang="pt-PT" sz="1600" i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P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𝐼𝑉𝐶𝑅</m:t>
                        </m:r>
                      </m:e>
                      <m:sub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GB" sz="1600" i="1" dirty="0">
                    <a:solidFill>
                      <a:schemeClr val="tx1"/>
                    </a:solidFill>
                  </a:rPr>
                  <a:t> &lt; 1</a:t>
                </a:r>
                <a:r>
                  <a:rPr lang="en-GB" sz="1600" dirty="0">
                    <a:solidFill>
                      <a:schemeClr val="tx1"/>
                    </a:solidFill>
                  </a:rPr>
                  <a:t> 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pt-PT" sz="1600" dirty="0">
                    <a:solidFill>
                      <a:schemeClr val="tx1"/>
                    </a:solidFill>
                  </a:rPr>
                  <a:t> país analisado </a:t>
                </a:r>
                <a:r>
                  <a:rPr lang="pt-PT" sz="1600" b="1" dirty="0">
                    <a:solidFill>
                      <a:srgbClr val="C00000"/>
                    </a:solidFill>
                  </a:rPr>
                  <a:t>não é competitivo</a:t>
                </a:r>
                <a:r>
                  <a:rPr lang="pt-PT" sz="1600" dirty="0">
                    <a:solidFill>
                      <a:schemeClr val="tx1"/>
                    </a:solidFill>
                  </a:rPr>
                  <a:t> nas exportações do produto </a:t>
                </a:r>
                <a:r>
                  <a:rPr lang="pt-PT" sz="1600" i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1429BF49-9630-4D1E-8CDD-196F3C1AA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795" y="2821911"/>
                <a:ext cx="4864865" cy="1352805"/>
              </a:xfrm>
              <a:prstGeom prst="rect">
                <a:avLst/>
              </a:prstGeom>
              <a:blipFill>
                <a:blip r:embed="rId3"/>
                <a:stretch>
                  <a:fillRect l="-501" b="-3783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ta: Entalhada Para a Direita 13">
            <a:extLst>
              <a:ext uri="{FF2B5EF4-FFF2-40B4-BE49-F238E27FC236}">
                <a16:creationId xmlns:a16="http://schemas.microsoft.com/office/drawing/2014/main" id="{7A33471E-094D-4374-A9D4-366DF51BB7B3}"/>
              </a:ext>
            </a:extLst>
          </p:cNvPr>
          <p:cNvSpPr/>
          <p:nvPr/>
        </p:nvSpPr>
        <p:spPr>
          <a:xfrm>
            <a:off x="4835725" y="3127254"/>
            <a:ext cx="1339787" cy="742122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D24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38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980602" cy="640080"/>
          </a:xfrm>
        </p:spPr>
        <p:txBody>
          <a:bodyPr>
            <a:normAutofit/>
          </a:bodyPr>
          <a:lstStyle/>
          <a:p>
            <a:r>
              <a:rPr lang="en-US" b="1" dirty="0" err="1"/>
              <a:t>Índice</a:t>
            </a:r>
            <a:r>
              <a:rPr lang="en-US" b="1" dirty="0"/>
              <a:t> de Lawrence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59C6B33-81A8-4941-8147-E3FC4245CC12}"/>
              </a:ext>
            </a:extLst>
          </p:cNvPr>
          <p:cNvSpPr/>
          <p:nvPr/>
        </p:nvSpPr>
        <p:spPr>
          <a:xfrm>
            <a:off x="914400" y="1535144"/>
            <a:ext cx="1036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ea typeface="Calibri" panose="020F0502020204030204" pitchFamily="34" charset="0"/>
              </a:rPr>
              <a:t>O </a:t>
            </a:r>
            <a:r>
              <a:rPr lang="pt-PT" b="1" dirty="0">
                <a:ea typeface="Calibri" panose="020F0502020204030204" pitchFamily="34" charset="0"/>
              </a:rPr>
              <a:t>Índice de Lawrence (L) </a:t>
            </a:r>
            <a:r>
              <a:rPr lang="pt-PT" dirty="0">
                <a:ea typeface="Calibri" panose="020F0502020204030204" pitchFamily="34" charset="0"/>
              </a:rPr>
              <a:t>permite medir o grau de transformação da estrutura exportadora de um país em dois períodos de tempo distintos.</a:t>
            </a:r>
            <a:endParaRPr lang="pt-P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89E9ED02-173D-42D0-B0DC-B4522A292201}"/>
                  </a:ext>
                </a:extLst>
              </p:cNvPr>
              <p:cNvSpPr/>
              <p:nvPr/>
            </p:nvSpPr>
            <p:spPr>
              <a:xfrm>
                <a:off x="1053552" y="2568868"/>
                <a:ext cx="4434740" cy="1054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2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PT" sz="2200" i="0">
                          <a:latin typeface="Cambria Math" panose="02040503050406030204" pitchFamily="18" charset="0"/>
                        </a:rPr>
                        <m:t>=(</m:t>
                      </m:r>
                      <m:f>
                        <m:fPr>
                          <m:type m:val="lin"/>
                          <m:ctrlPr>
                            <a:rPr lang="pt-PT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2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2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PT" sz="2200" i="0">
                          <a:latin typeface="Cambria Math" panose="02040503050406030204" pitchFamily="18" charset="0"/>
                        </a:rPr>
                        <m:t>)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PT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PT" sz="22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pt-PT" sz="22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PT" sz="2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pt-PT" sz="2200" i="0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pt-PT" sz="2200" b="1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2200" b="1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pt-PT" sz="2200" b="1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pt-PT" sz="2200" b="1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p>
                          </m:sSubSup>
                          <m:r>
                            <a:rPr lang="pt-PT" sz="220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PT" sz="2200" i="0">
                              <a:latin typeface="Cambria Math" panose="02040503050406030204" pitchFamily="18" charset="0"/>
                            </a:rPr>
                            <m:t>)−</m:t>
                          </m:r>
                          <m:sSubSup>
                            <m:sSubSupPr>
                              <m:ctrlPr>
                                <a:rPr lang="pt-PT" sz="2200" b="1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2200" b="1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pt-PT" sz="2200" b="1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pt-PT" sz="2200" b="1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p>
                          </m:sSubSup>
                          <m:r>
                            <a:rPr lang="pt-PT" sz="220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PT" sz="2200" i="0">
                              <a:latin typeface="Cambria Math" panose="02040503050406030204" pitchFamily="18" charset="0"/>
                            </a:rPr>
                            <m:t>−1) |</m:t>
                          </m:r>
                        </m:e>
                      </m:nary>
                    </m:oMath>
                  </m:oMathPara>
                </a14:m>
                <a:endParaRPr lang="pt-PT" sz="2200" dirty="0"/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89E9ED02-173D-42D0-B0DC-B4522A292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52" y="2568868"/>
                <a:ext cx="4434740" cy="10548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D15E0E5-CE94-4B75-8BA4-49C4F8DDBF87}"/>
                  </a:ext>
                </a:extLst>
              </p:cNvPr>
              <p:cNvSpPr/>
              <p:nvPr/>
            </p:nvSpPr>
            <p:spPr>
              <a:xfrm>
                <a:off x="2219929" y="3971346"/>
                <a:ext cx="2101986" cy="878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sz="2000" b="1" i="1" smtClean="0">
                              <a:solidFill>
                                <a:srgbClr val="40404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GB" sz="2000" b="1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sup>
                      </m:sSubSup>
                      <m:r>
                        <a:rPr lang="pt-PT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PT" sz="2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pt-PT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/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t-PT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pt-PT" sz="2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D15E0E5-CE94-4B75-8BA4-49C4F8DDB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929" y="3971346"/>
                <a:ext cx="2101986" cy="8785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AC5090F3-F9EF-4C4C-B94C-25F34ABA8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7734" y="2745198"/>
                <a:ext cx="4676700" cy="8785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Tx/>
                  <a:buNone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0574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514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971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29000" indent="-228600" algn="l" defTabSz="914400" rtl="0" eaLnBrk="1" latinLnBrk="0" hangingPunct="1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pt-PT" sz="1600" i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próximo de 0 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pt-PT" sz="1600" dirty="0">
                    <a:solidFill>
                      <a:schemeClr val="tx1"/>
                    </a:solidFill>
                  </a:rPr>
                  <a:t>padrão de exportações relativamente constante durante o período analisado</a:t>
                </a:r>
                <a:endParaRPr lang="pt-PT" sz="1600" i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pt-PT" sz="1600" i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próximo de 1 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PT" sz="1600" dirty="0">
                    <a:solidFill>
                      <a:schemeClr val="tx1"/>
                    </a:solidFill>
                  </a:rPr>
                  <a:t>mudança estrutural das exportações durante o período analisado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AC5090F3-F9EF-4C4C-B94C-25F34ABA8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734" y="2745198"/>
                <a:ext cx="4676700" cy="878511"/>
              </a:xfrm>
              <a:prstGeom prst="rect">
                <a:avLst/>
              </a:prstGeom>
              <a:blipFill>
                <a:blip r:embed="rId4"/>
                <a:stretch>
                  <a:fillRect l="-913" b="-1625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eta: Entalhada Para a Direita 16">
            <a:extLst>
              <a:ext uri="{FF2B5EF4-FFF2-40B4-BE49-F238E27FC236}">
                <a16:creationId xmlns:a16="http://schemas.microsoft.com/office/drawing/2014/main" id="{721DF25F-BB2C-4A73-8D26-B4FE393EAF94}"/>
              </a:ext>
            </a:extLst>
          </p:cNvPr>
          <p:cNvSpPr/>
          <p:nvPr/>
        </p:nvSpPr>
        <p:spPr>
          <a:xfrm>
            <a:off x="5820340" y="3443925"/>
            <a:ext cx="952179" cy="646331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D24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02D9C7-0763-4267-95FE-EC9FB04DA43F}"/>
              </a:ext>
            </a:extLst>
          </p:cNvPr>
          <p:cNvSpPr txBox="1">
            <a:spLocks/>
          </p:cNvSpPr>
          <p:nvPr/>
        </p:nvSpPr>
        <p:spPr>
          <a:xfrm>
            <a:off x="801946" y="5130242"/>
            <a:ext cx="2835965" cy="1257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exportações (para UE Big6)</a:t>
            </a:r>
            <a:endParaRPr lang="pt-PT" sz="1500" i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produto/setor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83BF76-0901-46B2-809D-9526ADB7CE30}"/>
              </a:ext>
            </a:extLst>
          </p:cNvPr>
          <p:cNvSpPr txBox="1">
            <a:spLocks/>
          </p:cNvSpPr>
          <p:nvPr/>
        </p:nvSpPr>
        <p:spPr>
          <a:xfrm>
            <a:off x="3646533" y="5130242"/>
            <a:ext cx="2835966" cy="1257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4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 – </a:t>
            </a: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país em análise (ASEAN6)</a:t>
            </a:r>
            <a:endParaRPr lang="pt-PT" sz="1400" i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4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 – período de tempo</a:t>
            </a:r>
            <a:endParaRPr lang="pt-PT" sz="14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44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980602" cy="640080"/>
          </a:xfrm>
        </p:spPr>
        <p:txBody>
          <a:bodyPr>
            <a:normAutofit/>
          </a:bodyPr>
          <a:lstStyle/>
          <a:p>
            <a:r>
              <a:rPr lang="en-US" b="1" dirty="0" err="1"/>
              <a:t>Índice</a:t>
            </a:r>
            <a:r>
              <a:rPr lang="en-US" b="1" dirty="0"/>
              <a:t> de </a:t>
            </a:r>
            <a:r>
              <a:rPr lang="en-US" b="1" dirty="0" err="1"/>
              <a:t>Orientação</a:t>
            </a:r>
            <a:r>
              <a:rPr lang="en-US" b="1" dirty="0"/>
              <a:t> </a:t>
            </a:r>
            <a:r>
              <a:rPr lang="en-US" b="1" dirty="0" err="1"/>
              <a:t>Geográfica</a:t>
            </a:r>
            <a:r>
              <a:rPr lang="en-US" b="1" dirty="0"/>
              <a:t> (IOG)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B43E60-919E-42E8-9C18-90FA16A643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4767704"/>
            <a:ext cx="2930046" cy="1484243"/>
          </a:xfrm>
        </p:spPr>
        <p:txBody>
          <a:bodyPr>
            <a:normAutofit fontScale="925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exportações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importações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produto/setor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59C6B33-81A8-4941-8147-E3FC4245CC12}"/>
              </a:ext>
            </a:extLst>
          </p:cNvPr>
          <p:cNvSpPr/>
          <p:nvPr/>
        </p:nvSpPr>
        <p:spPr>
          <a:xfrm>
            <a:off x="914400" y="1535144"/>
            <a:ext cx="1036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ea typeface="Calibri" panose="020F0502020204030204" pitchFamily="34" charset="0"/>
              </a:rPr>
              <a:t>O </a:t>
            </a:r>
            <a:r>
              <a:rPr lang="pt-PT" b="1" dirty="0">
                <a:ea typeface="Calibri" panose="020F0502020204030204" pitchFamily="34" charset="0"/>
              </a:rPr>
              <a:t>Índice de Orientação Geográfica </a:t>
            </a:r>
            <a:r>
              <a:rPr lang="pt-PT" dirty="0">
                <a:ea typeface="Calibri" panose="020F0502020204030204" pitchFamily="34" charset="0"/>
              </a:rPr>
              <a:t>permite comparar a performance exportadora do país em análise para o mercado de destino com a performance do mundo para esse mercado. </a:t>
            </a:r>
            <a:endParaRPr lang="pt-P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F3358B-2316-48D4-9BBC-086EE946B054}"/>
              </a:ext>
            </a:extLst>
          </p:cNvPr>
          <p:cNvSpPr txBox="1">
            <a:spLocks/>
          </p:cNvSpPr>
          <p:nvPr/>
        </p:nvSpPr>
        <p:spPr>
          <a:xfrm>
            <a:off x="2928729" y="4767704"/>
            <a:ext cx="2729950" cy="16463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6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 – </a:t>
            </a:r>
            <a:r>
              <a:rPr lang="pt-PT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país exportador (ASEN6)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6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 – </a:t>
            </a:r>
            <a:r>
              <a:rPr lang="pt-PT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país importador (UE Big6)</a:t>
            </a:r>
            <a:endParaRPr lang="pt-PT" sz="1600" i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6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– mundo</a:t>
            </a:r>
            <a:endParaRPr lang="pt-PT" sz="16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1429BF49-9630-4D1E-8CDD-196F3C1AA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3795" y="2715895"/>
                <a:ext cx="4864865" cy="13528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Tx/>
                  <a:buNone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0574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514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971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29000" indent="-228600" algn="l" defTabSz="914400" rtl="0" eaLnBrk="1" latinLnBrk="0" hangingPunct="1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PT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𝑂𝐺</m:t>
                        </m:r>
                      </m:e>
                      <m:sub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GB" sz="1800" i="1" dirty="0">
                    <a:solidFill>
                      <a:schemeClr val="tx1"/>
                    </a:solidFill>
                  </a:rPr>
                  <a:t> &lt; 1</a:t>
                </a:r>
                <a:r>
                  <a:rPr lang="en-GB" sz="1800" dirty="0">
                    <a:solidFill>
                      <a:schemeClr val="tx1"/>
                    </a:solidFill>
                  </a:rPr>
                  <a:t> 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pt-PT" sz="1600" dirty="0">
                    <a:solidFill>
                      <a:schemeClr val="tx1"/>
                    </a:solidFill>
                  </a:rPr>
                  <a:t> </a:t>
                </a:r>
                <a:r>
                  <a:rPr lang="pt-PT" sz="1600" u="sng" dirty="0">
                    <a:solidFill>
                      <a:schemeClr val="tx1"/>
                    </a:solidFill>
                  </a:rPr>
                  <a:t>viés geográfico “negativo”</a:t>
                </a:r>
                <a:r>
                  <a:rPr lang="pt-PT" sz="1600" dirty="0">
                    <a:solidFill>
                      <a:schemeClr val="tx1"/>
                    </a:solidFill>
                  </a:rPr>
                  <a:t>, ou seja, a importância das exportações bilaterais do produto </a:t>
                </a:r>
                <a:r>
                  <a:rPr lang="pt-PT" sz="1600" i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pt-PT" sz="1600" dirty="0">
                    <a:solidFill>
                      <a:schemeClr val="tx1"/>
                    </a:solidFill>
                  </a:rPr>
                  <a:t> para o comércio total do exportador é inferior à importância do seu parceiro nas compras mundiais daquele produto. </a:t>
                </a:r>
                <a:endParaRPr lang="pt-PT" sz="1600" i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pt-PT" sz="1600" i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1429BF49-9630-4D1E-8CDD-196F3C1AA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795" y="2715895"/>
                <a:ext cx="4864865" cy="1352805"/>
              </a:xfrm>
              <a:prstGeom prst="rect">
                <a:avLst/>
              </a:prstGeom>
              <a:blipFill>
                <a:blip r:embed="rId3"/>
                <a:stretch>
                  <a:fillRect l="-877" r="-877" b="-5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ta: Entalhada Para a Direita 13">
            <a:extLst>
              <a:ext uri="{FF2B5EF4-FFF2-40B4-BE49-F238E27FC236}">
                <a16:creationId xmlns:a16="http://schemas.microsoft.com/office/drawing/2014/main" id="{7A33471E-094D-4374-A9D4-366DF51BB7B3}"/>
              </a:ext>
            </a:extLst>
          </p:cNvPr>
          <p:cNvSpPr/>
          <p:nvPr/>
        </p:nvSpPr>
        <p:spPr>
          <a:xfrm>
            <a:off x="4623690" y="3057939"/>
            <a:ext cx="1339787" cy="742122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D24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2EFDBB-EE13-4EBC-8864-7B6FEB089D18}"/>
              </a:ext>
            </a:extLst>
          </p:cNvPr>
          <p:cNvSpPr txBox="1">
            <a:spLocks/>
          </p:cNvSpPr>
          <p:nvPr/>
        </p:nvSpPr>
        <p:spPr>
          <a:xfrm>
            <a:off x="8069256" y="5125907"/>
            <a:ext cx="3579404" cy="1172620"/>
          </a:xfrm>
          <a:prstGeom prst="rect">
            <a:avLst/>
          </a:prstGeom>
          <a:ln w="28575">
            <a:solidFill>
              <a:srgbClr val="D2472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Logo, ainda pode existir espaço para o país em análise aumentar as suas exportações para o mercado de destino.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A218948-CDF2-4469-B4FC-141B7B17E814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H="1">
            <a:off x="7237073" y="4880033"/>
            <a:ext cx="1003079" cy="661288"/>
          </a:xfrm>
          <a:prstGeom prst="bentConnector2">
            <a:avLst/>
          </a:prstGeom>
          <a:ln w="28575">
            <a:solidFill>
              <a:srgbClr val="D24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1">
                <a:extLst>
                  <a:ext uri="{FF2B5EF4-FFF2-40B4-BE49-F238E27FC236}">
                    <a16:creationId xmlns:a16="http://schemas.microsoft.com/office/drawing/2014/main" id="{1F8CE1D4-960F-4CB4-A3ED-5CDD635C32C2}"/>
                  </a:ext>
                </a:extLst>
              </p:cNvPr>
              <p:cNvSpPr/>
              <p:nvPr/>
            </p:nvSpPr>
            <p:spPr>
              <a:xfrm>
                <a:off x="1470992" y="2703787"/>
                <a:ext cx="2570922" cy="1646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𝐼𝑂𝐺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30" name="Retângulo 1">
                <a:extLst>
                  <a:ext uri="{FF2B5EF4-FFF2-40B4-BE49-F238E27FC236}">
                    <a16:creationId xmlns:a16="http://schemas.microsoft.com/office/drawing/2014/main" id="{1F8CE1D4-960F-4CB4-A3ED-5CDD635C32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992" y="2703787"/>
                <a:ext cx="2570922" cy="16463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935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980602" cy="640080"/>
          </a:xfrm>
        </p:spPr>
        <p:txBody>
          <a:bodyPr>
            <a:normAutofit/>
          </a:bodyPr>
          <a:lstStyle/>
          <a:p>
            <a:r>
              <a:rPr lang="en-US" b="1" dirty="0" err="1"/>
              <a:t>Índice</a:t>
            </a:r>
            <a:r>
              <a:rPr lang="en-US" b="1" dirty="0"/>
              <a:t> de </a:t>
            </a:r>
            <a:r>
              <a:rPr lang="en-US" b="1" dirty="0" err="1"/>
              <a:t>Complementaridade</a:t>
            </a:r>
            <a:r>
              <a:rPr lang="en-US" b="1" dirty="0"/>
              <a:t> do </a:t>
            </a:r>
            <a:r>
              <a:rPr lang="en-US" b="1" dirty="0" err="1"/>
              <a:t>Comércio</a:t>
            </a:r>
            <a:r>
              <a:rPr lang="en-US" b="1" dirty="0"/>
              <a:t> (ICC)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B43E60-919E-42E8-9C18-90FA16A643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4767704"/>
            <a:ext cx="2930046" cy="1484243"/>
          </a:xfrm>
        </p:spPr>
        <p:txBody>
          <a:bodyPr>
            <a:normAutofit fontScale="925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exportações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importações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produto/setor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59C6B33-81A8-4941-8147-E3FC4245CC12}"/>
              </a:ext>
            </a:extLst>
          </p:cNvPr>
          <p:cNvSpPr/>
          <p:nvPr/>
        </p:nvSpPr>
        <p:spPr>
          <a:xfrm>
            <a:off x="914400" y="1535144"/>
            <a:ext cx="1036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ea typeface="Calibri" panose="020F0502020204030204" pitchFamily="34" charset="0"/>
              </a:rPr>
              <a:t>O </a:t>
            </a:r>
            <a:r>
              <a:rPr lang="pt-PT" b="1" dirty="0">
                <a:ea typeface="Calibri" panose="020F0502020204030204" pitchFamily="34" charset="0"/>
              </a:rPr>
              <a:t>Índice de Complementaridade do Comércio </a:t>
            </a:r>
            <a:r>
              <a:rPr lang="pt-PT" dirty="0">
                <a:ea typeface="Calibri" panose="020F0502020204030204" pitchFamily="34" charset="0"/>
              </a:rPr>
              <a:t>é um indicador que mede a correspondência entre a vantagem comparativa de um país e a desvantagem comparativa do parceiro. </a:t>
            </a:r>
            <a:endParaRPr lang="pt-P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F3358B-2316-48D4-9BBC-086EE946B054}"/>
              </a:ext>
            </a:extLst>
          </p:cNvPr>
          <p:cNvSpPr txBox="1">
            <a:spLocks/>
          </p:cNvSpPr>
          <p:nvPr/>
        </p:nvSpPr>
        <p:spPr>
          <a:xfrm>
            <a:off x="2928729" y="4767704"/>
            <a:ext cx="2729950" cy="16463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6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 – </a:t>
            </a:r>
            <a:r>
              <a:rPr lang="pt-PT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país exportador (ASEN6)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6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 – </a:t>
            </a:r>
            <a:r>
              <a:rPr lang="pt-PT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país importador (UE Big6)</a:t>
            </a:r>
            <a:endParaRPr lang="pt-PT" sz="1600" i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6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– mundo</a:t>
            </a:r>
            <a:endParaRPr lang="pt-PT" sz="16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">
                <a:extLst>
                  <a:ext uri="{FF2B5EF4-FFF2-40B4-BE49-F238E27FC236}">
                    <a16:creationId xmlns:a16="http://schemas.microsoft.com/office/drawing/2014/main" id="{8C493C14-52A2-4A51-B951-0DDAC0D01BEC}"/>
                  </a:ext>
                </a:extLst>
              </p:cNvPr>
              <p:cNvSpPr/>
              <p:nvPr/>
            </p:nvSpPr>
            <p:spPr>
              <a:xfrm>
                <a:off x="1351719" y="2654987"/>
                <a:ext cx="3154019" cy="1604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𝐼𝐶𝐶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GB" sz="2400" i="1">
                          <a:latin typeface="Cambria Math" panose="02040503050406030204" pitchFamily="18" charset="0"/>
                        </a:rPr>
                        <m:t>=[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]×[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pt-PT" sz="3200" dirty="0"/>
              </a:p>
            </p:txBody>
          </p:sp>
        </mc:Choice>
        <mc:Fallback xmlns="">
          <p:sp>
            <p:nvSpPr>
              <p:cNvPr id="18" name="Retângulo 1">
                <a:extLst>
                  <a:ext uri="{FF2B5EF4-FFF2-40B4-BE49-F238E27FC236}">
                    <a16:creationId xmlns:a16="http://schemas.microsoft.com/office/drawing/2014/main" id="{8C493C14-52A2-4A51-B951-0DDAC0D01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719" y="2654987"/>
                <a:ext cx="3154019" cy="1604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eta: Entalhada Para a Direita 13">
            <a:extLst>
              <a:ext uri="{FF2B5EF4-FFF2-40B4-BE49-F238E27FC236}">
                <a16:creationId xmlns:a16="http://schemas.microsoft.com/office/drawing/2014/main" id="{F1209059-9A4D-44DE-81C4-D0EA479DEE54}"/>
              </a:ext>
            </a:extLst>
          </p:cNvPr>
          <p:cNvSpPr/>
          <p:nvPr/>
        </p:nvSpPr>
        <p:spPr>
          <a:xfrm>
            <a:off x="5034509" y="3057939"/>
            <a:ext cx="1339787" cy="742122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D24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FF42D317-6509-45F3-A01B-4F582DFBF9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6361" y="2715895"/>
                <a:ext cx="4912300" cy="24100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Tx/>
                  <a:buNone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002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0574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5146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971800" indent="-2286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29000" indent="-228600" algn="l" defTabSz="914400" rtl="0" eaLnBrk="1" latinLnBrk="0" hangingPunct="1">
                  <a:lnSpc>
                    <a:spcPct val="90000"/>
                  </a:lnSpc>
                  <a:spcBef>
                    <a:spcPct val="30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PT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𝐶𝐶</m:t>
                        </m:r>
                      </m:e>
                      <m:sub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GB" sz="1800" i="1" dirty="0">
                    <a:solidFill>
                      <a:schemeClr val="tx1"/>
                    </a:solidFill>
                  </a:rPr>
                  <a:t> &gt; 1</a:t>
                </a:r>
                <a:r>
                  <a:rPr lang="en-GB" sz="1800" dirty="0">
                    <a:solidFill>
                      <a:schemeClr val="tx1"/>
                    </a:solidFill>
                  </a:rPr>
                  <a:t>  </a:t>
                </a:r>
                <a:r>
                  <a:rPr lang="pt-PT" sz="16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pt-PT" sz="1600" dirty="0">
                    <a:solidFill>
                      <a:schemeClr val="tx1"/>
                    </a:solidFill>
                  </a:rPr>
                  <a:t> </a:t>
                </a:r>
                <a:r>
                  <a:rPr lang="pt-PT" sz="1400" u="sng" dirty="0">
                    <a:solidFill>
                      <a:schemeClr val="tx1"/>
                    </a:solidFill>
                  </a:rPr>
                  <a:t>existe complementaridade</a:t>
                </a:r>
                <a:r>
                  <a:rPr lang="pt-PT" sz="1400" dirty="0">
                    <a:solidFill>
                      <a:schemeClr val="tx1"/>
                    </a:solidFill>
                  </a:rPr>
                  <a:t> no comércio, dado que para o produto s, o país exportador apresenta competitividade/vantagem comparativa no bem (1º termo</a:t>
                </a:r>
                <a:r>
                  <a:rPr lang="en-GB" sz="1400" i="1" dirty="0">
                    <a:solidFill>
                      <a:schemeClr val="tx1"/>
                    </a:solidFill>
                  </a:rPr>
                  <a:t>&gt; 1)  </a:t>
                </a:r>
                <a:r>
                  <a:rPr lang="en-GB" sz="1400" dirty="0">
                    <a:solidFill>
                      <a:schemeClr val="tx1"/>
                    </a:solidFill>
                  </a:rPr>
                  <a:t>e o </a:t>
                </a:r>
                <a:r>
                  <a:rPr lang="en-GB" sz="1400" dirty="0" err="1">
                    <a:solidFill>
                      <a:schemeClr val="tx1"/>
                    </a:solidFill>
                  </a:rPr>
                  <a:t>país</a:t>
                </a:r>
                <a:r>
                  <a:rPr lang="en-GB" sz="1400" dirty="0">
                    <a:solidFill>
                      <a:schemeClr val="tx1"/>
                    </a:solidFill>
                  </a:rPr>
                  <a:t> </a:t>
                </a:r>
                <a:r>
                  <a:rPr lang="en-GB" sz="1400" dirty="0" err="1">
                    <a:solidFill>
                      <a:schemeClr val="tx1"/>
                    </a:solidFill>
                  </a:rPr>
                  <a:t>importador</a:t>
                </a:r>
                <a:r>
                  <a:rPr lang="en-GB" sz="1400" dirty="0">
                    <a:solidFill>
                      <a:schemeClr val="tx1"/>
                    </a:solidFill>
                  </a:rPr>
                  <a:t> </a:t>
                </a:r>
                <a:r>
                  <a:rPr lang="en-GB" sz="1400" dirty="0" err="1">
                    <a:solidFill>
                      <a:schemeClr val="tx1"/>
                    </a:solidFill>
                  </a:rPr>
                  <a:t>apresenta</a:t>
                </a:r>
                <a:r>
                  <a:rPr lang="en-GB" sz="1400" dirty="0">
                    <a:solidFill>
                      <a:schemeClr val="tx1"/>
                    </a:solidFill>
                  </a:rPr>
                  <a:t> </a:t>
                </a:r>
                <a:r>
                  <a:rPr lang="en-GB" sz="1400" dirty="0" err="1">
                    <a:solidFill>
                      <a:schemeClr val="tx1"/>
                    </a:solidFill>
                  </a:rPr>
                  <a:t>desvantagem</a:t>
                </a:r>
                <a:r>
                  <a:rPr lang="en-GB" sz="1400" dirty="0">
                    <a:solidFill>
                      <a:schemeClr val="tx1"/>
                    </a:solidFill>
                  </a:rPr>
                  <a:t> </a:t>
                </a:r>
                <a:r>
                  <a:rPr lang="en-GB" sz="1400" dirty="0" err="1">
                    <a:solidFill>
                      <a:schemeClr val="tx1"/>
                    </a:solidFill>
                  </a:rPr>
                  <a:t>comparativa</a:t>
                </a:r>
                <a:r>
                  <a:rPr lang="en-GB" sz="1400" dirty="0">
                    <a:solidFill>
                      <a:schemeClr val="tx1"/>
                    </a:solidFill>
                  </a:rPr>
                  <a:t> (2º </a:t>
                </a:r>
                <a:r>
                  <a:rPr lang="en-GB" sz="1400" dirty="0" err="1">
                    <a:solidFill>
                      <a:schemeClr val="tx1"/>
                    </a:solidFill>
                  </a:rPr>
                  <a:t>termo</a:t>
                </a:r>
                <a:r>
                  <a:rPr lang="en-GB" sz="1400" dirty="0">
                    <a:solidFill>
                      <a:schemeClr val="tx1"/>
                    </a:solidFill>
                  </a:rPr>
                  <a:t> &gt;1)</a:t>
                </a:r>
                <a:endParaRPr lang="pt-PT" sz="1400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pt-PT" sz="1600" dirty="0">
                  <a:solidFill>
                    <a:schemeClr val="tx1"/>
                  </a:solidFill>
                </a:endParaRPr>
              </a:p>
              <a:p>
                <a:endParaRPr lang="pt-PT" sz="1600" i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pt-PT" sz="1600" i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FF42D317-6509-45F3-A01B-4F582DFBF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361" y="2715895"/>
                <a:ext cx="4912300" cy="2410012"/>
              </a:xfrm>
              <a:prstGeom prst="rect">
                <a:avLst/>
              </a:prstGeom>
              <a:blipFill>
                <a:blip r:embed="rId4"/>
                <a:stretch>
                  <a:fillRect l="-74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AA02F9C-61C7-4E8B-92F7-AA0B78E7DB04}"/>
              </a:ext>
            </a:extLst>
          </p:cNvPr>
          <p:cNvSpPr txBox="1">
            <a:spLocks/>
          </p:cNvSpPr>
          <p:nvPr/>
        </p:nvSpPr>
        <p:spPr>
          <a:xfrm>
            <a:off x="7765115" y="5079327"/>
            <a:ext cx="3579404" cy="1172620"/>
          </a:xfrm>
          <a:prstGeom prst="rect">
            <a:avLst/>
          </a:prstGeom>
          <a:ln w="28575">
            <a:solidFill>
              <a:srgbClr val="D2472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É esperado que aumente o comércio entre os países no caso de uma liberalização das trocas.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CF12D70-CF49-4FCF-9776-B28067D6B7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51061" y="4869850"/>
            <a:ext cx="1338997" cy="689111"/>
          </a:xfrm>
          <a:prstGeom prst="bentConnector2">
            <a:avLst/>
          </a:prstGeom>
          <a:ln w="28575">
            <a:solidFill>
              <a:srgbClr val="D24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301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980602" cy="640080"/>
          </a:xfrm>
        </p:spPr>
        <p:txBody>
          <a:bodyPr/>
          <a:lstStyle/>
          <a:p>
            <a:r>
              <a:rPr lang="en-US" b="1" dirty="0" err="1"/>
              <a:t>Cruzamento</a:t>
            </a:r>
            <a:r>
              <a:rPr lang="en-US" b="1" dirty="0"/>
              <a:t> do IOG e ICC – As 4 </a:t>
            </a:r>
            <a:r>
              <a:rPr lang="en-US" b="1" dirty="0" err="1"/>
              <a:t>situações</a:t>
            </a:r>
            <a:r>
              <a:rPr lang="en-US" b="1" dirty="0"/>
              <a:t> </a:t>
            </a:r>
            <a:r>
              <a:rPr lang="en-US" b="1" dirty="0" err="1"/>
              <a:t>possíveis</a:t>
            </a:r>
            <a:endParaRPr lang="en-US" b="1" i="1" dirty="0"/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3D572219-C801-486D-AB87-037B310C0016}"/>
              </a:ext>
            </a:extLst>
          </p:cNvPr>
          <p:cNvSpPr/>
          <p:nvPr/>
        </p:nvSpPr>
        <p:spPr>
          <a:xfrm>
            <a:off x="914400" y="1495388"/>
            <a:ext cx="1036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ea typeface="Calibri" panose="020F0502020204030204" pitchFamily="34" charset="0"/>
              </a:rPr>
              <a:t>Com base na combinação destes dois indicadores – IOG e ICC – é possível identificar as principais oportunidades para o país analisado expandir as suas exportações para o mercado de destino, ou seja, perceber se </a:t>
            </a:r>
            <a:r>
              <a:rPr lang="pt-PT" b="1" dirty="0">
                <a:ea typeface="Calibri" panose="020F0502020204030204" pitchFamily="34" charset="0"/>
              </a:rPr>
              <a:t>existe potencial de comércio</a:t>
            </a:r>
            <a:r>
              <a:rPr lang="pt-PT" dirty="0">
                <a:ea typeface="Calibri" panose="020F0502020204030204" pitchFamily="34" charset="0"/>
              </a:rPr>
              <a:t>.</a:t>
            </a:r>
            <a:endParaRPr lang="pt-PT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7F38CB-54BD-414B-AF46-930BD5275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58682"/>
              </p:ext>
            </p:extLst>
          </p:nvPr>
        </p:nvGraphicFramePr>
        <p:xfrm>
          <a:off x="2985282" y="2682711"/>
          <a:ext cx="6698514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3349257">
                  <a:extLst>
                    <a:ext uri="{9D8B030D-6E8A-4147-A177-3AD203B41FA5}">
                      <a16:colId xmlns:a16="http://schemas.microsoft.com/office/drawing/2014/main" val="531416091"/>
                    </a:ext>
                  </a:extLst>
                </a:gridCol>
                <a:gridCol w="3349257">
                  <a:extLst>
                    <a:ext uri="{9D8B030D-6E8A-4147-A177-3AD203B41FA5}">
                      <a16:colId xmlns:a16="http://schemas.microsoft.com/office/drawing/2014/main" val="3377597088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IOG &gt; 1 e ICC &gt; 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O viés geográfico positivo reflete a complementaridade entre os países.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6154" marR="56154" marT="0" marB="0" anchor="ctr">
                    <a:lnL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IOG &gt; 1 e ICC &lt; 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O viés geográfico é positivo, mas não é justificado pela complementaridade, existindo outros fatores que refletem o comércio. </a:t>
                      </a:r>
                      <a:r>
                        <a:rPr lang="pt-PT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(ex: inserção em cadeias globais de valor)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6154" marR="56154" marT="0" marB="0" anchor="ctr">
                    <a:lnL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904368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IOG &lt; 1 e ICC &gt; 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Existe complementaridade, mas ainda existe espaço para comércio adicional. </a:t>
                      </a:r>
                      <a:r>
                        <a:rPr lang="pt-PT" sz="140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Esta é a situação de potencial de comércio</a:t>
                      </a:r>
                      <a:r>
                        <a:rPr lang="pt-P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6154" marR="56154" marT="0" marB="0" anchor="ctr">
                    <a:lnL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PT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IOG &lt; 1 e ICC &lt; 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atang" panose="02030600000101010101" pitchFamily="18" charset="-127"/>
                        </a:rPr>
                        <a:t>O viés geográfico é negativo como esperado considerando a ausência de complementaridade entre os países.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6154" marR="56154" marT="0" marB="0" anchor="ctr">
                    <a:lnL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2393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011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BBCCD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26CCB407-3BE7-40DE-A75E-12FDEA741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541013"/>
              </p:ext>
            </p:extLst>
          </p:nvPr>
        </p:nvGraphicFramePr>
        <p:xfrm>
          <a:off x="7191489" y="3147177"/>
          <a:ext cx="2121408" cy="259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40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Fator</a:t>
                      </a:r>
                      <a:r>
                        <a:rPr lang="en-US" altLang="ko-KR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de </a:t>
                      </a:r>
                      <a:r>
                        <a:rPr lang="en-US" altLang="ko-KR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Competitividade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023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Custos de </a:t>
                      </a:r>
                      <a:r>
                        <a:rPr lang="en-US" altLang="ko-KR" sz="1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Trabalho</a:t>
                      </a:r>
                      <a:endParaRPr lang="en-US" altLang="ko-KR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Investigação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e </a:t>
                      </a:r>
                      <a:r>
                        <a:rPr lang="en-US" altLang="ko-KR" sz="1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Desenvolvimento</a:t>
                      </a:r>
                      <a:endParaRPr lang="en-US" altLang="ko-KR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023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23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023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IVCR da ASEAN para a UE</a:t>
                      </a:r>
                      <a:endParaRPr lang="ko-KR" altLang="en-US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E4DEE14-9DF7-42CB-8C12-CBB4ECA77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466185"/>
              </p:ext>
            </p:extLst>
          </p:nvPr>
        </p:nvGraphicFramePr>
        <p:xfrm>
          <a:off x="2674568" y="3152275"/>
          <a:ext cx="2124000" cy="2592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1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Grau de </a:t>
                      </a:r>
                      <a:r>
                        <a:rPr lang="en-US" altLang="ko-KR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Intensidade</a:t>
                      </a:r>
                      <a:r>
                        <a:rPr lang="en-US" altLang="ko-KR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Tecnológica</a:t>
                      </a:r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325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Alto </a:t>
                      </a:r>
                      <a:r>
                        <a:rPr lang="en-US" altLang="ko-KR" sz="1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grau</a:t>
                      </a:r>
                      <a:endParaRPr lang="en-US" altLang="ko-KR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325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325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32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IVCR da ASEAN para a UE</a:t>
                      </a:r>
                      <a:endParaRPr lang="ko-KR" altLang="en-US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75112" marR="75112" marT="37556" marB="37556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C665643-197A-4E33-A3D4-009DD61C8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71154"/>
              </p:ext>
            </p:extLst>
          </p:nvPr>
        </p:nvGraphicFramePr>
        <p:xfrm>
          <a:off x="4726901" y="2828979"/>
          <a:ext cx="2560320" cy="325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7762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600" b="1" dirty="0" err="1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Fileira</a:t>
                      </a: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1" dirty="0" err="1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Produtiva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130"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Alimentos e Agricultura</a:t>
                      </a:r>
                    </a:p>
                  </a:txBody>
                  <a:tcPr marL="83779" marR="83779" marT="41889" marB="4188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022"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 err="1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Têxteis</a:t>
                      </a:r>
                      <a:endParaRPr lang="en-US" altLang="ko-KR" sz="13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022"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 err="1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Elétricos</a:t>
                      </a:r>
                      <a:endParaRPr lang="en-US" altLang="ko-KR" sz="13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022"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 err="1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Eletrónicos</a:t>
                      </a:r>
                      <a:endParaRPr lang="en-US" altLang="ko-KR" sz="13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76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IVCR da ASEAN para a UE</a:t>
                      </a:r>
                      <a:endParaRPr lang="ko-KR" altLang="en-US" sz="1300" b="0" i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83779" marR="83779" marT="41889" marB="4188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Retângulo 8">
            <a:extLst>
              <a:ext uri="{FF2B5EF4-FFF2-40B4-BE49-F238E27FC236}">
                <a16:creationId xmlns:a16="http://schemas.microsoft.com/office/drawing/2014/main" id="{8B70F32F-31ED-4F47-98DA-370576EDB415}"/>
              </a:ext>
            </a:extLst>
          </p:cNvPr>
          <p:cNvSpPr/>
          <p:nvPr/>
        </p:nvSpPr>
        <p:spPr>
          <a:xfrm>
            <a:off x="2887674" y="1774462"/>
            <a:ext cx="6557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ea typeface="Calibri" panose="020F0502020204030204" pitchFamily="34" charset="0"/>
              </a:rPr>
              <a:t>Em que produtos as exportações da ASEAN são competitivas no mercado europeu?</a:t>
            </a:r>
            <a:endParaRPr lang="pt-PT" b="1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53D9B26-3A46-42FC-A6C6-B16B6ABB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9735976" cy="640080"/>
          </a:xfrm>
        </p:spPr>
        <p:txBody>
          <a:bodyPr>
            <a:normAutofit/>
          </a:bodyPr>
          <a:lstStyle/>
          <a:p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Exportadora</a:t>
            </a:r>
            <a:r>
              <a:rPr lang="en-US" b="1" dirty="0"/>
              <a:t> da ASEAN no </a:t>
            </a:r>
            <a:r>
              <a:rPr lang="en-US" b="1" dirty="0" err="1"/>
              <a:t>comércio</a:t>
            </a:r>
            <a:r>
              <a:rPr lang="en-US" b="1" dirty="0"/>
              <a:t> com a UE (1/2)</a:t>
            </a:r>
          </a:p>
        </p:txBody>
      </p:sp>
      <p:sp>
        <p:nvSpPr>
          <p:cNvPr id="58" name="Oval 35">
            <a:extLst>
              <a:ext uri="{FF2B5EF4-FFF2-40B4-BE49-F238E27FC236}">
                <a16:creationId xmlns:a16="http://schemas.microsoft.com/office/drawing/2014/main" id="{8F52500A-3077-4616-976A-A0CCE4FEF1D9}"/>
              </a:ext>
            </a:extLst>
          </p:cNvPr>
          <p:cNvSpPr/>
          <p:nvPr/>
        </p:nvSpPr>
        <p:spPr>
          <a:xfrm>
            <a:off x="3121409" y="1499488"/>
            <a:ext cx="391813" cy="549948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DEBE5FF-7A9F-495A-974E-DAA75A865C46}"/>
              </a:ext>
            </a:extLst>
          </p:cNvPr>
          <p:cNvGrpSpPr/>
          <p:nvPr/>
        </p:nvGrpSpPr>
        <p:grpSpPr>
          <a:xfrm>
            <a:off x="9959106" y="1571132"/>
            <a:ext cx="1207911" cy="1207911"/>
            <a:chOff x="1259632" y="1927684"/>
            <a:chExt cx="2005372" cy="2005372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0BE9A58-2BD7-4924-AECB-CBA56AA48A15}"/>
                </a:ext>
              </a:extLst>
            </p:cNvPr>
            <p:cNvSpPr/>
            <p:nvPr/>
          </p:nvSpPr>
          <p:spPr>
            <a:xfrm>
              <a:off x="1541124" y="2209176"/>
              <a:ext cx="1442389" cy="1442389"/>
            </a:xfrm>
            <a:prstGeom prst="ellipse">
              <a:avLst/>
            </a:prstGeom>
            <a:noFill/>
            <a:ln w="1270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FB0FB98-A4CA-4E41-BE03-EEB85F1111C7}"/>
                </a:ext>
              </a:extLst>
            </p:cNvPr>
            <p:cNvSpPr/>
            <p:nvPr/>
          </p:nvSpPr>
          <p:spPr>
            <a:xfrm>
              <a:off x="1832924" y="2500976"/>
              <a:ext cx="858789" cy="858789"/>
            </a:xfrm>
            <a:prstGeom prst="ellipse">
              <a:avLst/>
            </a:prstGeom>
            <a:noFill/>
            <a:ln w="127000">
              <a:solidFill>
                <a:srgbClr val="D247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86701BC-9A47-45C4-9573-6F92E7FD1B75}"/>
                </a:ext>
              </a:extLst>
            </p:cNvPr>
            <p:cNvSpPr/>
            <p:nvPr/>
          </p:nvSpPr>
          <p:spPr>
            <a:xfrm>
              <a:off x="1259632" y="1927684"/>
              <a:ext cx="2005372" cy="2005372"/>
            </a:xfrm>
            <a:prstGeom prst="ellipse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F8ABA70-64EA-47AC-A4A1-E0223616897C}"/>
              </a:ext>
            </a:extLst>
          </p:cNvPr>
          <p:cNvGrpSpPr/>
          <p:nvPr/>
        </p:nvGrpSpPr>
        <p:grpSpPr>
          <a:xfrm>
            <a:off x="7726468" y="2053234"/>
            <a:ext cx="3497537" cy="3983639"/>
            <a:chOff x="5710368" y="1700808"/>
            <a:chExt cx="2528707" cy="4176464"/>
          </a:xfrm>
        </p:grpSpPr>
        <p:sp>
          <p:nvSpPr>
            <p:cNvPr id="92" name="Up Arrow 3">
              <a:extLst>
                <a:ext uri="{FF2B5EF4-FFF2-40B4-BE49-F238E27FC236}">
                  <a16:creationId xmlns:a16="http://schemas.microsoft.com/office/drawing/2014/main" id="{642C7D0B-E182-4A9F-B5B9-EEFC09950080}"/>
                </a:ext>
              </a:extLst>
            </p:cNvPr>
            <p:cNvSpPr/>
            <p:nvPr/>
          </p:nvSpPr>
          <p:spPr>
            <a:xfrm>
              <a:off x="6870923" y="1700808"/>
              <a:ext cx="1368152" cy="2035274"/>
            </a:xfrm>
            <a:prstGeom prst="upArrow">
              <a:avLst/>
            </a:prstGeom>
            <a:solidFill>
              <a:srgbClr val="D24726"/>
            </a:solidFill>
            <a:ln>
              <a:noFill/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3" name="Flowchart: Data 6">
              <a:extLst>
                <a:ext uri="{FF2B5EF4-FFF2-40B4-BE49-F238E27FC236}">
                  <a16:creationId xmlns:a16="http://schemas.microsoft.com/office/drawing/2014/main" id="{295E499E-C2FF-42D8-9264-92D9EB3593E1}"/>
                </a:ext>
              </a:extLst>
            </p:cNvPr>
            <p:cNvSpPr/>
            <p:nvPr/>
          </p:nvSpPr>
          <p:spPr>
            <a:xfrm flipH="1">
              <a:off x="6592296" y="3500344"/>
              <a:ext cx="1030423" cy="154661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315 h 12315"/>
                <a:gd name="connsiteX1" fmla="*/ 2000 w 10000"/>
                <a:gd name="connsiteY1" fmla="*/ 0 h 12315"/>
                <a:gd name="connsiteX2" fmla="*/ 10000 w 10000"/>
                <a:gd name="connsiteY2" fmla="*/ 2315 h 12315"/>
                <a:gd name="connsiteX3" fmla="*/ 8000 w 10000"/>
                <a:gd name="connsiteY3" fmla="*/ 12315 h 12315"/>
                <a:gd name="connsiteX4" fmla="*/ 0 w 10000"/>
                <a:gd name="connsiteY4" fmla="*/ 12315 h 12315"/>
                <a:gd name="connsiteX0" fmla="*/ 0 w 10000"/>
                <a:gd name="connsiteY0" fmla="*/ 16614 h 16614"/>
                <a:gd name="connsiteX1" fmla="*/ 4728 w 10000"/>
                <a:gd name="connsiteY1" fmla="*/ 0 h 16614"/>
                <a:gd name="connsiteX2" fmla="*/ 10000 w 10000"/>
                <a:gd name="connsiteY2" fmla="*/ 6614 h 16614"/>
                <a:gd name="connsiteX3" fmla="*/ 8000 w 10000"/>
                <a:gd name="connsiteY3" fmla="*/ 16614 h 16614"/>
                <a:gd name="connsiteX4" fmla="*/ 0 w 10000"/>
                <a:gd name="connsiteY4" fmla="*/ 16614 h 16614"/>
                <a:gd name="connsiteX0" fmla="*/ 0 w 8016"/>
                <a:gd name="connsiteY0" fmla="*/ 5370 h 16614"/>
                <a:gd name="connsiteX1" fmla="*/ 2744 w 8016"/>
                <a:gd name="connsiteY1" fmla="*/ 0 h 16614"/>
                <a:gd name="connsiteX2" fmla="*/ 8016 w 8016"/>
                <a:gd name="connsiteY2" fmla="*/ 6614 h 16614"/>
                <a:gd name="connsiteX3" fmla="*/ 6016 w 8016"/>
                <a:gd name="connsiteY3" fmla="*/ 16614 h 16614"/>
                <a:gd name="connsiteX4" fmla="*/ 0 w 8016"/>
                <a:gd name="connsiteY4" fmla="*/ 5370 h 16614"/>
                <a:gd name="connsiteX0" fmla="*/ 0 w 9175"/>
                <a:gd name="connsiteY0" fmla="*/ 3431 h 10199"/>
                <a:gd name="connsiteX1" fmla="*/ 3423 w 9175"/>
                <a:gd name="connsiteY1" fmla="*/ 199 h 10199"/>
                <a:gd name="connsiteX2" fmla="*/ 9175 w 9175"/>
                <a:gd name="connsiteY2" fmla="*/ 0 h 10199"/>
                <a:gd name="connsiteX3" fmla="*/ 7505 w 9175"/>
                <a:gd name="connsiteY3" fmla="*/ 10199 h 10199"/>
                <a:gd name="connsiteX4" fmla="*/ 0 w 9175"/>
                <a:gd name="connsiteY4" fmla="*/ 3431 h 10199"/>
                <a:gd name="connsiteX0" fmla="*/ 0 w 10000"/>
                <a:gd name="connsiteY0" fmla="*/ 3364 h 3364"/>
                <a:gd name="connsiteX1" fmla="*/ 3731 w 10000"/>
                <a:gd name="connsiteY1" fmla="*/ 195 h 3364"/>
                <a:gd name="connsiteX2" fmla="*/ 10000 w 10000"/>
                <a:gd name="connsiteY2" fmla="*/ 0 h 3364"/>
                <a:gd name="connsiteX3" fmla="*/ 6831 w 10000"/>
                <a:gd name="connsiteY3" fmla="*/ 3169 h 3364"/>
                <a:gd name="connsiteX4" fmla="*/ 0 w 10000"/>
                <a:gd name="connsiteY4" fmla="*/ 3364 h 3364"/>
                <a:gd name="connsiteX0" fmla="*/ 0 w 10000"/>
                <a:gd name="connsiteY0" fmla="*/ 11741 h 11741"/>
                <a:gd name="connsiteX1" fmla="*/ 4068 w 10000"/>
                <a:gd name="connsiteY1" fmla="*/ 0 h 11741"/>
                <a:gd name="connsiteX2" fmla="*/ 10000 w 10000"/>
                <a:gd name="connsiteY2" fmla="*/ 1741 h 11741"/>
                <a:gd name="connsiteX3" fmla="*/ 6831 w 10000"/>
                <a:gd name="connsiteY3" fmla="*/ 11161 h 11741"/>
                <a:gd name="connsiteX4" fmla="*/ 0 w 10000"/>
                <a:gd name="connsiteY4" fmla="*/ 11741 h 11741"/>
                <a:gd name="connsiteX0" fmla="*/ 0 w 10000"/>
                <a:gd name="connsiteY0" fmla="*/ 10000 h 10000"/>
                <a:gd name="connsiteX1" fmla="*/ 4068 w 10000"/>
                <a:gd name="connsiteY1" fmla="*/ 580 h 10000"/>
                <a:gd name="connsiteX2" fmla="*/ 10000 w 10000"/>
                <a:gd name="connsiteY2" fmla="*/ 0 h 10000"/>
                <a:gd name="connsiteX3" fmla="*/ 6831 w 10000"/>
                <a:gd name="connsiteY3" fmla="*/ 9420 h 10000"/>
                <a:gd name="connsiteX4" fmla="*/ 0 w 10000"/>
                <a:gd name="connsiteY4" fmla="*/ 10000 h 10000"/>
                <a:gd name="connsiteX0" fmla="*/ 0 w 9830"/>
                <a:gd name="connsiteY0" fmla="*/ 8685 h 9420"/>
                <a:gd name="connsiteX1" fmla="*/ 3898 w 9830"/>
                <a:gd name="connsiteY1" fmla="*/ 580 h 9420"/>
                <a:gd name="connsiteX2" fmla="*/ 9830 w 9830"/>
                <a:gd name="connsiteY2" fmla="*/ 0 h 9420"/>
                <a:gd name="connsiteX3" fmla="*/ 6661 w 9830"/>
                <a:gd name="connsiteY3" fmla="*/ 9420 h 9420"/>
                <a:gd name="connsiteX4" fmla="*/ 0 w 9830"/>
                <a:gd name="connsiteY4" fmla="*/ 8685 h 9420"/>
                <a:gd name="connsiteX0" fmla="*/ 0 w 10000"/>
                <a:gd name="connsiteY0" fmla="*/ 9220 h 10000"/>
                <a:gd name="connsiteX1" fmla="*/ 3965 w 10000"/>
                <a:gd name="connsiteY1" fmla="*/ 616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220 h 10000"/>
                <a:gd name="connsiteX0" fmla="*/ 0 w 10000"/>
                <a:gd name="connsiteY0" fmla="*/ 9499 h 10000"/>
                <a:gd name="connsiteX1" fmla="*/ 3965 w 10000"/>
                <a:gd name="connsiteY1" fmla="*/ 616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499 h 10000"/>
                <a:gd name="connsiteX0" fmla="*/ 0 w 10000"/>
                <a:gd name="connsiteY0" fmla="*/ 9499 h 10000"/>
                <a:gd name="connsiteX1" fmla="*/ 4601 w 10000"/>
                <a:gd name="connsiteY1" fmla="*/ 58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49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9499"/>
                  </a:moveTo>
                  <a:lnTo>
                    <a:pt x="4601" y="58"/>
                  </a:lnTo>
                  <a:lnTo>
                    <a:pt x="10000" y="0"/>
                  </a:lnTo>
                  <a:lnTo>
                    <a:pt x="6776" y="10000"/>
                  </a:lnTo>
                  <a:cubicBezTo>
                    <a:pt x="4517" y="9740"/>
                    <a:pt x="2403" y="9480"/>
                    <a:pt x="0" y="9499"/>
                  </a:cubicBezTo>
                  <a:close/>
                </a:path>
              </a:pathLst>
            </a:custGeom>
            <a:solidFill>
              <a:srgbClr val="D24726"/>
            </a:solidFill>
            <a:ln>
              <a:solidFill>
                <a:srgbClr val="D247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170D8CA-A8C3-4D65-A17D-B30894342E87}"/>
                </a:ext>
              </a:extLst>
            </p:cNvPr>
            <p:cNvSpPr/>
            <p:nvPr/>
          </p:nvSpPr>
          <p:spPr>
            <a:xfrm>
              <a:off x="6372200" y="3429000"/>
              <a:ext cx="720080" cy="1368152"/>
            </a:xfrm>
            <a:prstGeom prst="rect">
              <a:avLst/>
            </a:prstGeom>
            <a:solidFill>
              <a:srgbClr val="D24726"/>
            </a:solidFill>
            <a:ln>
              <a:solidFill>
                <a:srgbClr val="D24726"/>
              </a:solidFill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5" name="Flowchart: Data 6">
              <a:extLst>
                <a:ext uri="{FF2B5EF4-FFF2-40B4-BE49-F238E27FC236}">
                  <a16:creationId xmlns:a16="http://schemas.microsoft.com/office/drawing/2014/main" id="{D2CC51E6-8A38-4ADF-8402-F596F8861585}"/>
                </a:ext>
              </a:extLst>
            </p:cNvPr>
            <p:cNvSpPr/>
            <p:nvPr/>
          </p:nvSpPr>
          <p:spPr>
            <a:xfrm flipH="1">
              <a:off x="5916298" y="4572715"/>
              <a:ext cx="954624" cy="164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315 h 12315"/>
                <a:gd name="connsiteX1" fmla="*/ 2000 w 10000"/>
                <a:gd name="connsiteY1" fmla="*/ 0 h 12315"/>
                <a:gd name="connsiteX2" fmla="*/ 10000 w 10000"/>
                <a:gd name="connsiteY2" fmla="*/ 2315 h 12315"/>
                <a:gd name="connsiteX3" fmla="*/ 8000 w 10000"/>
                <a:gd name="connsiteY3" fmla="*/ 12315 h 12315"/>
                <a:gd name="connsiteX4" fmla="*/ 0 w 10000"/>
                <a:gd name="connsiteY4" fmla="*/ 12315 h 12315"/>
                <a:gd name="connsiteX0" fmla="*/ 0 w 10000"/>
                <a:gd name="connsiteY0" fmla="*/ 16614 h 16614"/>
                <a:gd name="connsiteX1" fmla="*/ 4728 w 10000"/>
                <a:gd name="connsiteY1" fmla="*/ 0 h 16614"/>
                <a:gd name="connsiteX2" fmla="*/ 10000 w 10000"/>
                <a:gd name="connsiteY2" fmla="*/ 6614 h 16614"/>
                <a:gd name="connsiteX3" fmla="*/ 8000 w 10000"/>
                <a:gd name="connsiteY3" fmla="*/ 16614 h 16614"/>
                <a:gd name="connsiteX4" fmla="*/ 0 w 10000"/>
                <a:gd name="connsiteY4" fmla="*/ 16614 h 16614"/>
                <a:gd name="connsiteX0" fmla="*/ 0 w 8016"/>
                <a:gd name="connsiteY0" fmla="*/ 5370 h 16614"/>
                <a:gd name="connsiteX1" fmla="*/ 2744 w 8016"/>
                <a:gd name="connsiteY1" fmla="*/ 0 h 16614"/>
                <a:gd name="connsiteX2" fmla="*/ 8016 w 8016"/>
                <a:gd name="connsiteY2" fmla="*/ 6614 h 16614"/>
                <a:gd name="connsiteX3" fmla="*/ 6016 w 8016"/>
                <a:gd name="connsiteY3" fmla="*/ 16614 h 16614"/>
                <a:gd name="connsiteX4" fmla="*/ 0 w 8016"/>
                <a:gd name="connsiteY4" fmla="*/ 5370 h 16614"/>
                <a:gd name="connsiteX0" fmla="*/ 0 w 9175"/>
                <a:gd name="connsiteY0" fmla="*/ 3431 h 10199"/>
                <a:gd name="connsiteX1" fmla="*/ 3423 w 9175"/>
                <a:gd name="connsiteY1" fmla="*/ 199 h 10199"/>
                <a:gd name="connsiteX2" fmla="*/ 9175 w 9175"/>
                <a:gd name="connsiteY2" fmla="*/ 0 h 10199"/>
                <a:gd name="connsiteX3" fmla="*/ 7505 w 9175"/>
                <a:gd name="connsiteY3" fmla="*/ 10199 h 10199"/>
                <a:gd name="connsiteX4" fmla="*/ 0 w 9175"/>
                <a:gd name="connsiteY4" fmla="*/ 3431 h 10199"/>
                <a:gd name="connsiteX0" fmla="*/ 0 w 10000"/>
                <a:gd name="connsiteY0" fmla="*/ 3364 h 3364"/>
                <a:gd name="connsiteX1" fmla="*/ 3731 w 10000"/>
                <a:gd name="connsiteY1" fmla="*/ 195 h 3364"/>
                <a:gd name="connsiteX2" fmla="*/ 10000 w 10000"/>
                <a:gd name="connsiteY2" fmla="*/ 0 h 3364"/>
                <a:gd name="connsiteX3" fmla="*/ 6831 w 10000"/>
                <a:gd name="connsiteY3" fmla="*/ 3169 h 3364"/>
                <a:gd name="connsiteX4" fmla="*/ 0 w 10000"/>
                <a:gd name="connsiteY4" fmla="*/ 3364 h 3364"/>
                <a:gd name="connsiteX0" fmla="*/ 0 w 10000"/>
                <a:gd name="connsiteY0" fmla="*/ 11741 h 11741"/>
                <a:gd name="connsiteX1" fmla="*/ 4068 w 10000"/>
                <a:gd name="connsiteY1" fmla="*/ 0 h 11741"/>
                <a:gd name="connsiteX2" fmla="*/ 10000 w 10000"/>
                <a:gd name="connsiteY2" fmla="*/ 1741 h 11741"/>
                <a:gd name="connsiteX3" fmla="*/ 6831 w 10000"/>
                <a:gd name="connsiteY3" fmla="*/ 11161 h 11741"/>
                <a:gd name="connsiteX4" fmla="*/ 0 w 10000"/>
                <a:gd name="connsiteY4" fmla="*/ 11741 h 11741"/>
                <a:gd name="connsiteX0" fmla="*/ 0 w 10000"/>
                <a:gd name="connsiteY0" fmla="*/ 10000 h 10000"/>
                <a:gd name="connsiteX1" fmla="*/ 4068 w 10000"/>
                <a:gd name="connsiteY1" fmla="*/ 580 h 10000"/>
                <a:gd name="connsiteX2" fmla="*/ 10000 w 10000"/>
                <a:gd name="connsiteY2" fmla="*/ 0 h 10000"/>
                <a:gd name="connsiteX3" fmla="*/ 6831 w 10000"/>
                <a:gd name="connsiteY3" fmla="*/ 942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D24726"/>
            </a:solidFill>
            <a:ln>
              <a:solidFill>
                <a:srgbClr val="D247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183E037-44B1-48B0-A59D-A14897580C5B}"/>
                </a:ext>
              </a:extLst>
            </p:cNvPr>
            <p:cNvSpPr/>
            <p:nvPr/>
          </p:nvSpPr>
          <p:spPr>
            <a:xfrm>
              <a:off x="5710368" y="4509120"/>
              <a:ext cx="720080" cy="1368152"/>
            </a:xfrm>
            <a:prstGeom prst="rect">
              <a:avLst/>
            </a:prstGeom>
            <a:solidFill>
              <a:srgbClr val="D24726"/>
            </a:solidFill>
            <a:ln>
              <a:solidFill>
                <a:srgbClr val="D24726"/>
              </a:solidFill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E47AAE4-4B53-48C7-AAEF-A3F9F09484C8}"/>
              </a:ext>
            </a:extLst>
          </p:cNvPr>
          <p:cNvCxnSpPr>
            <a:cxnSpLocks/>
          </p:cNvCxnSpPr>
          <p:nvPr/>
        </p:nvCxnSpPr>
        <p:spPr>
          <a:xfrm flipV="1">
            <a:off x="3682380" y="3081624"/>
            <a:ext cx="5112000" cy="9524"/>
          </a:xfrm>
          <a:prstGeom prst="line">
            <a:avLst/>
          </a:prstGeom>
          <a:ln w="127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69BE33B-B4AB-477F-AB67-C75D0C31E5EC}"/>
              </a:ext>
            </a:extLst>
          </p:cNvPr>
          <p:cNvGrpSpPr/>
          <p:nvPr/>
        </p:nvGrpSpPr>
        <p:grpSpPr>
          <a:xfrm>
            <a:off x="3737749" y="2167193"/>
            <a:ext cx="4660034" cy="937268"/>
            <a:chOff x="6372201" y="2011203"/>
            <a:chExt cx="2736304" cy="937268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F854865-0147-4EAF-AE36-CA5A9E1B1C46}"/>
                </a:ext>
              </a:extLst>
            </p:cNvPr>
            <p:cNvSpPr txBox="1"/>
            <p:nvPr/>
          </p:nvSpPr>
          <p:spPr>
            <a:xfrm>
              <a:off x="6372202" y="2302140"/>
              <a:ext cx="2609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/>
                <a:t>Para além dos baixos custos do trabalho, o maior desenvolvimento do conhecimento marca a competitividade dos produtos do bloco asiático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F303D96-411C-49E7-8D08-ED3C4FC5148D}"/>
                </a:ext>
              </a:extLst>
            </p:cNvPr>
            <p:cNvSpPr txBox="1"/>
            <p:nvPr/>
          </p:nvSpPr>
          <p:spPr>
            <a:xfrm>
              <a:off x="6372201" y="2011203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Crescente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amadurecimento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da ASEAN</a:t>
              </a:r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01AE003-A3B7-467A-B4C4-C38C231308F8}"/>
              </a:ext>
            </a:extLst>
          </p:cNvPr>
          <p:cNvSpPr/>
          <p:nvPr/>
        </p:nvSpPr>
        <p:spPr>
          <a:xfrm>
            <a:off x="2818285" y="2236876"/>
            <a:ext cx="864096" cy="86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97DB852-904F-4FB1-A533-DB359A0ABC42}"/>
              </a:ext>
            </a:extLst>
          </p:cNvPr>
          <p:cNvCxnSpPr>
            <a:cxnSpLocks/>
          </p:cNvCxnSpPr>
          <p:nvPr/>
        </p:nvCxnSpPr>
        <p:spPr>
          <a:xfrm flipV="1">
            <a:off x="2637035" y="4378096"/>
            <a:ext cx="5112000" cy="9524"/>
          </a:xfrm>
          <a:prstGeom prst="line">
            <a:avLst/>
          </a:prstGeom>
          <a:ln w="1270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1902998-0131-4772-ADEA-823ABC544517}"/>
              </a:ext>
            </a:extLst>
          </p:cNvPr>
          <p:cNvGrpSpPr/>
          <p:nvPr/>
        </p:nvGrpSpPr>
        <p:grpSpPr>
          <a:xfrm>
            <a:off x="2856040" y="3475719"/>
            <a:ext cx="4870428" cy="913205"/>
            <a:chOff x="6372201" y="1951043"/>
            <a:chExt cx="2859844" cy="913205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4EECEAA-B215-4577-8108-A0BC9057BA2E}"/>
                </a:ext>
              </a:extLst>
            </p:cNvPr>
            <p:cNvSpPr txBox="1"/>
            <p:nvPr/>
          </p:nvSpPr>
          <p:spPr>
            <a:xfrm>
              <a:off x="6372202" y="2217917"/>
              <a:ext cx="2859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/>
                <a:t>Com exceção da Indonésia, todos os membros apresentam vantagem comparativa nos produtos que requerem maior tecnologia e trabalhadores mais qualificados 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203EDDF-9083-4534-AC7E-852322707D7C}"/>
                </a:ext>
              </a:extLst>
            </p:cNvPr>
            <p:cNvSpPr txBox="1"/>
            <p:nvPr/>
          </p:nvSpPr>
          <p:spPr>
            <a:xfrm>
              <a:off x="6372201" y="1951043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Destaque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pelo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alto </a:t>
              </a:r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grau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tecnológico</a:t>
              </a:r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F6F11D-9916-47F7-899C-51A1B9A00B59}"/>
              </a:ext>
            </a:extLst>
          </p:cNvPr>
          <p:cNvSpPr/>
          <p:nvPr/>
        </p:nvSpPr>
        <p:spPr>
          <a:xfrm>
            <a:off x="1901585" y="3545404"/>
            <a:ext cx="864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9263607-CA50-49F2-B629-F0B71F415542}"/>
              </a:ext>
            </a:extLst>
          </p:cNvPr>
          <p:cNvCxnSpPr>
            <a:cxnSpLocks/>
          </p:cNvCxnSpPr>
          <p:nvPr/>
        </p:nvCxnSpPr>
        <p:spPr>
          <a:xfrm flipV="1">
            <a:off x="1778671" y="5698679"/>
            <a:ext cx="5112000" cy="9524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00F0C30-A616-4199-844F-FF0317DFBF85}"/>
              </a:ext>
            </a:extLst>
          </p:cNvPr>
          <p:cNvSpPr/>
          <p:nvPr/>
        </p:nvSpPr>
        <p:spPr>
          <a:xfrm>
            <a:off x="990856" y="4853931"/>
            <a:ext cx="864000" cy="864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9" name="Freeform 57">
            <a:extLst>
              <a:ext uri="{FF2B5EF4-FFF2-40B4-BE49-F238E27FC236}">
                <a16:creationId xmlns:a16="http://schemas.microsoft.com/office/drawing/2014/main" id="{AD78D438-AB47-408B-ABA7-C0581E993251}"/>
              </a:ext>
            </a:extLst>
          </p:cNvPr>
          <p:cNvSpPr/>
          <p:nvPr/>
        </p:nvSpPr>
        <p:spPr>
          <a:xfrm rot="21060000">
            <a:off x="7113243" y="5253840"/>
            <a:ext cx="4436851" cy="662258"/>
          </a:xfrm>
          <a:custGeom>
            <a:avLst/>
            <a:gdLst>
              <a:gd name="connsiteX0" fmla="*/ 1665514 w 7946571"/>
              <a:gd name="connsiteY0" fmla="*/ 957943 h 957943"/>
              <a:gd name="connsiteX1" fmla="*/ 1665514 w 7946571"/>
              <a:gd name="connsiteY1" fmla="*/ 957943 h 957943"/>
              <a:gd name="connsiteX2" fmla="*/ 7946571 w 7946571"/>
              <a:gd name="connsiteY2" fmla="*/ 43543 h 957943"/>
              <a:gd name="connsiteX3" fmla="*/ 5878285 w 7946571"/>
              <a:gd name="connsiteY3" fmla="*/ 0 h 957943"/>
              <a:gd name="connsiteX4" fmla="*/ 0 w 7946571"/>
              <a:gd name="connsiteY4" fmla="*/ 489858 h 957943"/>
              <a:gd name="connsiteX5" fmla="*/ 1665514 w 7946571"/>
              <a:gd name="connsiteY5" fmla="*/ 957943 h 957943"/>
              <a:gd name="connsiteX0" fmla="*/ 0 w 7946571"/>
              <a:gd name="connsiteY0" fmla="*/ 489858 h 957943"/>
              <a:gd name="connsiteX1" fmla="*/ 1665514 w 7946571"/>
              <a:gd name="connsiteY1" fmla="*/ 957943 h 957943"/>
              <a:gd name="connsiteX2" fmla="*/ 7946571 w 7946571"/>
              <a:gd name="connsiteY2" fmla="*/ 43543 h 957943"/>
              <a:gd name="connsiteX3" fmla="*/ 5878285 w 7946571"/>
              <a:gd name="connsiteY3" fmla="*/ 0 h 957943"/>
              <a:gd name="connsiteX4" fmla="*/ 0 w 7946571"/>
              <a:gd name="connsiteY4" fmla="*/ 489858 h 957943"/>
              <a:gd name="connsiteX0" fmla="*/ 0 w 7946571"/>
              <a:gd name="connsiteY0" fmla="*/ 489858 h 833119"/>
              <a:gd name="connsiteX1" fmla="*/ 1799254 w 7946571"/>
              <a:gd name="connsiteY1" fmla="*/ 833119 h 833119"/>
              <a:gd name="connsiteX2" fmla="*/ 7946571 w 7946571"/>
              <a:gd name="connsiteY2" fmla="*/ 43543 h 833119"/>
              <a:gd name="connsiteX3" fmla="*/ 5878285 w 7946571"/>
              <a:gd name="connsiteY3" fmla="*/ 0 h 833119"/>
              <a:gd name="connsiteX4" fmla="*/ 0 w 7946571"/>
              <a:gd name="connsiteY4" fmla="*/ 489858 h 833119"/>
              <a:gd name="connsiteX0" fmla="*/ 0 w 7946571"/>
              <a:gd name="connsiteY0" fmla="*/ 489858 h 895531"/>
              <a:gd name="connsiteX1" fmla="*/ 1781423 w 7946571"/>
              <a:gd name="connsiteY1" fmla="*/ 895531 h 895531"/>
              <a:gd name="connsiteX2" fmla="*/ 7946571 w 7946571"/>
              <a:gd name="connsiteY2" fmla="*/ 43543 h 895531"/>
              <a:gd name="connsiteX3" fmla="*/ 5878285 w 7946571"/>
              <a:gd name="connsiteY3" fmla="*/ 0 h 895531"/>
              <a:gd name="connsiteX4" fmla="*/ 0 w 7946571"/>
              <a:gd name="connsiteY4" fmla="*/ 489858 h 895531"/>
              <a:gd name="connsiteX0" fmla="*/ 0 w 7946571"/>
              <a:gd name="connsiteY0" fmla="*/ 489858 h 833119"/>
              <a:gd name="connsiteX1" fmla="*/ 2031070 w 7946571"/>
              <a:gd name="connsiteY1" fmla="*/ 833119 h 833119"/>
              <a:gd name="connsiteX2" fmla="*/ 7946571 w 7946571"/>
              <a:gd name="connsiteY2" fmla="*/ 43543 h 833119"/>
              <a:gd name="connsiteX3" fmla="*/ 5878285 w 7946571"/>
              <a:gd name="connsiteY3" fmla="*/ 0 h 833119"/>
              <a:gd name="connsiteX4" fmla="*/ 0 w 7946571"/>
              <a:gd name="connsiteY4" fmla="*/ 489858 h 833119"/>
              <a:gd name="connsiteX0" fmla="*/ 0 w 7946571"/>
              <a:gd name="connsiteY0" fmla="*/ 489858 h 850326"/>
              <a:gd name="connsiteX1" fmla="*/ 2031070 w 7946571"/>
              <a:gd name="connsiteY1" fmla="*/ 833119 h 850326"/>
              <a:gd name="connsiteX2" fmla="*/ 2181428 w 7946571"/>
              <a:gd name="connsiteY2" fmla="*/ 799114 h 850326"/>
              <a:gd name="connsiteX3" fmla="*/ 7946571 w 7946571"/>
              <a:gd name="connsiteY3" fmla="*/ 43543 h 850326"/>
              <a:gd name="connsiteX4" fmla="*/ 5878285 w 7946571"/>
              <a:gd name="connsiteY4" fmla="*/ 0 h 850326"/>
              <a:gd name="connsiteX5" fmla="*/ 0 w 7946571"/>
              <a:gd name="connsiteY5" fmla="*/ 489858 h 850326"/>
              <a:gd name="connsiteX0" fmla="*/ 0 w 7946571"/>
              <a:gd name="connsiteY0" fmla="*/ 489858 h 863871"/>
              <a:gd name="connsiteX1" fmla="*/ 2031070 w 7946571"/>
              <a:gd name="connsiteY1" fmla="*/ 833119 h 863871"/>
              <a:gd name="connsiteX2" fmla="*/ 2199260 w 7946571"/>
              <a:gd name="connsiteY2" fmla="*/ 843694 h 863871"/>
              <a:gd name="connsiteX3" fmla="*/ 7946571 w 7946571"/>
              <a:gd name="connsiteY3" fmla="*/ 43543 h 863871"/>
              <a:gd name="connsiteX4" fmla="*/ 5878285 w 7946571"/>
              <a:gd name="connsiteY4" fmla="*/ 0 h 863871"/>
              <a:gd name="connsiteX5" fmla="*/ 0 w 7946571"/>
              <a:gd name="connsiteY5" fmla="*/ 489858 h 863871"/>
              <a:gd name="connsiteX0" fmla="*/ 0 w 7679092"/>
              <a:gd name="connsiteY0" fmla="*/ 489858 h 863871"/>
              <a:gd name="connsiteX1" fmla="*/ 2031070 w 7679092"/>
              <a:gd name="connsiteY1" fmla="*/ 833119 h 863871"/>
              <a:gd name="connsiteX2" fmla="*/ 2199260 w 7679092"/>
              <a:gd name="connsiteY2" fmla="*/ 843694 h 863871"/>
              <a:gd name="connsiteX3" fmla="*/ 7679092 w 7679092"/>
              <a:gd name="connsiteY3" fmla="*/ 212947 h 863871"/>
              <a:gd name="connsiteX4" fmla="*/ 5878285 w 7679092"/>
              <a:gd name="connsiteY4" fmla="*/ 0 h 863871"/>
              <a:gd name="connsiteX5" fmla="*/ 0 w 7679092"/>
              <a:gd name="connsiteY5" fmla="*/ 489858 h 863871"/>
              <a:gd name="connsiteX0" fmla="*/ 0 w 7982235"/>
              <a:gd name="connsiteY0" fmla="*/ 489858 h 863871"/>
              <a:gd name="connsiteX1" fmla="*/ 2031070 w 7982235"/>
              <a:gd name="connsiteY1" fmla="*/ 833119 h 863871"/>
              <a:gd name="connsiteX2" fmla="*/ 2199260 w 7982235"/>
              <a:gd name="connsiteY2" fmla="*/ 843694 h 863871"/>
              <a:gd name="connsiteX3" fmla="*/ 7982235 w 7982235"/>
              <a:gd name="connsiteY3" fmla="*/ 132702 h 863871"/>
              <a:gd name="connsiteX4" fmla="*/ 5878285 w 7982235"/>
              <a:gd name="connsiteY4" fmla="*/ 0 h 863871"/>
              <a:gd name="connsiteX5" fmla="*/ 0 w 7982235"/>
              <a:gd name="connsiteY5" fmla="*/ 489858 h 863871"/>
              <a:gd name="connsiteX0" fmla="*/ 0 w 8035731"/>
              <a:gd name="connsiteY0" fmla="*/ 489858 h 863871"/>
              <a:gd name="connsiteX1" fmla="*/ 2031070 w 8035731"/>
              <a:gd name="connsiteY1" fmla="*/ 833119 h 863871"/>
              <a:gd name="connsiteX2" fmla="*/ 2199260 w 8035731"/>
              <a:gd name="connsiteY2" fmla="*/ 843694 h 863871"/>
              <a:gd name="connsiteX3" fmla="*/ 8035731 w 8035731"/>
              <a:gd name="connsiteY3" fmla="*/ 34627 h 863871"/>
              <a:gd name="connsiteX4" fmla="*/ 5878285 w 8035731"/>
              <a:gd name="connsiteY4" fmla="*/ 0 h 863871"/>
              <a:gd name="connsiteX5" fmla="*/ 0 w 8035731"/>
              <a:gd name="connsiteY5" fmla="*/ 489858 h 863871"/>
              <a:gd name="connsiteX0" fmla="*/ 0 w 8026816"/>
              <a:gd name="connsiteY0" fmla="*/ 489858 h 863871"/>
              <a:gd name="connsiteX1" fmla="*/ 2031070 w 8026816"/>
              <a:gd name="connsiteY1" fmla="*/ 833119 h 863871"/>
              <a:gd name="connsiteX2" fmla="*/ 2199260 w 8026816"/>
              <a:gd name="connsiteY2" fmla="*/ 843694 h 863871"/>
              <a:gd name="connsiteX3" fmla="*/ 8026816 w 8026816"/>
              <a:gd name="connsiteY3" fmla="*/ 284275 h 863871"/>
              <a:gd name="connsiteX4" fmla="*/ 5878285 w 8026816"/>
              <a:gd name="connsiteY4" fmla="*/ 0 h 863871"/>
              <a:gd name="connsiteX5" fmla="*/ 0 w 8026816"/>
              <a:gd name="connsiteY5" fmla="*/ 489858 h 863871"/>
              <a:gd name="connsiteX0" fmla="*/ 0 w 8026816"/>
              <a:gd name="connsiteY0" fmla="*/ 489858 h 863871"/>
              <a:gd name="connsiteX1" fmla="*/ 2031070 w 8026816"/>
              <a:gd name="connsiteY1" fmla="*/ 833119 h 863871"/>
              <a:gd name="connsiteX2" fmla="*/ 2199260 w 8026816"/>
              <a:gd name="connsiteY2" fmla="*/ 843694 h 863871"/>
              <a:gd name="connsiteX3" fmla="*/ 8026816 w 8026816"/>
              <a:gd name="connsiteY3" fmla="*/ 177283 h 863871"/>
              <a:gd name="connsiteX4" fmla="*/ 5878285 w 8026816"/>
              <a:gd name="connsiteY4" fmla="*/ 0 h 863871"/>
              <a:gd name="connsiteX5" fmla="*/ 0 w 8026816"/>
              <a:gd name="connsiteY5" fmla="*/ 489858 h 863871"/>
              <a:gd name="connsiteX0" fmla="*/ 0 w 7242209"/>
              <a:gd name="connsiteY0" fmla="*/ 489858 h 863871"/>
              <a:gd name="connsiteX1" fmla="*/ 2031070 w 7242209"/>
              <a:gd name="connsiteY1" fmla="*/ 833119 h 863871"/>
              <a:gd name="connsiteX2" fmla="*/ 2199260 w 7242209"/>
              <a:gd name="connsiteY2" fmla="*/ 843694 h 863871"/>
              <a:gd name="connsiteX3" fmla="*/ 7242209 w 7242209"/>
              <a:gd name="connsiteY3" fmla="*/ 177283 h 863871"/>
              <a:gd name="connsiteX4" fmla="*/ 5878285 w 7242209"/>
              <a:gd name="connsiteY4" fmla="*/ 0 h 863871"/>
              <a:gd name="connsiteX5" fmla="*/ 0 w 7242209"/>
              <a:gd name="connsiteY5" fmla="*/ 489858 h 863871"/>
              <a:gd name="connsiteX0" fmla="*/ 0 w 7215461"/>
              <a:gd name="connsiteY0" fmla="*/ 489858 h 863871"/>
              <a:gd name="connsiteX1" fmla="*/ 2031070 w 7215461"/>
              <a:gd name="connsiteY1" fmla="*/ 833119 h 863871"/>
              <a:gd name="connsiteX2" fmla="*/ 2199260 w 7215461"/>
              <a:gd name="connsiteY2" fmla="*/ 843694 h 863871"/>
              <a:gd name="connsiteX3" fmla="*/ 7215461 w 7215461"/>
              <a:gd name="connsiteY3" fmla="*/ 328854 h 863871"/>
              <a:gd name="connsiteX4" fmla="*/ 5878285 w 7215461"/>
              <a:gd name="connsiteY4" fmla="*/ 0 h 863871"/>
              <a:gd name="connsiteX5" fmla="*/ 0 w 7215461"/>
              <a:gd name="connsiteY5" fmla="*/ 489858 h 863871"/>
              <a:gd name="connsiteX0" fmla="*/ 0 w 7215461"/>
              <a:gd name="connsiteY0" fmla="*/ 596850 h 970863"/>
              <a:gd name="connsiteX1" fmla="*/ 2031070 w 7215461"/>
              <a:gd name="connsiteY1" fmla="*/ 940111 h 970863"/>
              <a:gd name="connsiteX2" fmla="*/ 2199260 w 7215461"/>
              <a:gd name="connsiteY2" fmla="*/ 950686 h 970863"/>
              <a:gd name="connsiteX3" fmla="*/ 7215461 w 7215461"/>
              <a:gd name="connsiteY3" fmla="*/ 435846 h 970863"/>
              <a:gd name="connsiteX4" fmla="*/ 5628637 w 7215461"/>
              <a:gd name="connsiteY4" fmla="*/ 0 h 970863"/>
              <a:gd name="connsiteX5" fmla="*/ 0 w 7215461"/>
              <a:gd name="connsiteY5" fmla="*/ 596850 h 970863"/>
              <a:gd name="connsiteX0" fmla="*/ 0 w 7063889"/>
              <a:gd name="connsiteY0" fmla="*/ 596850 h 970863"/>
              <a:gd name="connsiteX1" fmla="*/ 2031070 w 7063889"/>
              <a:gd name="connsiteY1" fmla="*/ 940111 h 970863"/>
              <a:gd name="connsiteX2" fmla="*/ 2199260 w 7063889"/>
              <a:gd name="connsiteY2" fmla="*/ 950686 h 970863"/>
              <a:gd name="connsiteX3" fmla="*/ 7063889 w 7063889"/>
              <a:gd name="connsiteY3" fmla="*/ 355603 h 970863"/>
              <a:gd name="connsiteX4" fmla="*/ 5628637 w 7063889"/>
              <a:gd name="connsiteY4" fmla="*/ 0 h 970863"/>
              <a:gd name="connsiteX5" fmla="*/ 0 w 7063889"/>
              <a:gd name="connsiteY5" fmla="*/ 596850 h 970863"/>
              <a:gd name="connsiteX0" fmla="*/ 0 w 6921233"/>
              <a:gd name="connsiteY0" fmla="*/ 596850 h 970863"/>
              <a:gd name="connsiteX1" fmla="*/ 2031070 w 6921233"/>
              <a:gd name="connsiteY1" fmla="*/ 940111 h 970863"/>
              <a:gd name="connsiteX2" fmla="*/ 2199260 w 6921233"/>
              <a:gd name="connsiteY2" fmla="*/ 950686 h 970863"/>
              <a:gd name="connsiteX3" fmla="*/ 6921233 w 6921233"/>
              <a:gd name="connsiteY3" fmla="*/ 302106 h 970863"/>
              <a:gd name="connsiteX4" fmla="*/ 5628637 w 6921233"/>
              <a:gd name="connsiteY4" fmla="*/ 0 h 970863"/>
              <a:gd name="connsiteX5" fmla="*/ 0 w 6921233"/>
              <a:gd name="connsiteY5" fmla="*/ 596850 h 970863"/>
              <a:gd name="connsiteX0" fmla="*/ 0 w 6921233"/>
              <a:gd name="connsiteY0" fmla="*/ 659262 h 1033275"/>
              <a:gd name="connsiteX1" fmla="*/ 2031070 w 6921233"/>
              <a:gd name="connsiteY1" fmla="*/ 1002523 h 1033275"/>
              <a:gd name="connsiteX2" fmla="*/ 2199260 w 6921233"/>
              <a:gd name="connsiteY2" fmla="*/ 1013098 h 1033275"/>
              <a:gd name="connsiteX3" fmla="*/ 6921233 w 6921233"/>
              <a:gd name="connsiteY3" fmla="*/ 364518 h 1033275"/>
              <a:gd name="connsiteX4" fmla="*/ 5468149 w 6921233"/>
              <a:gd name="connsiteY4" fmla="*/ 0 h 1033275"/>
              <a:gd name="connsiteX5" fmla="*/ 0 w 6921233"/>
              <a:gd name="connsiteY5" fmla="*/ 659262 h 1033275"/>
              <a:gd name="connsiteX0" fmla="*/ 0 w 6921233"/>
              <a:gd name="connsiteY0" fmla="*/ 489858 h 863871"/>
              <a:gd name="connsiteX1" fmla="*/ 2031070 w 6921233"/>
              <a:gd name="connsiteY1" fmla="*/ 833119 h 863871"/>
              <a:gd name="connsiteX2" fmla="*/ 2199260 w 6921233"/>
              <a:gd name="connsiteY2" fmla="*/ 843694 h 863871"/>
              <a:gd name="connsiteX3" fmla="*/ 6921233 w 6921233"/>
              <a:gd name="connsiteY3" fmla="*/ 195114 h 863871"/>
              <a:gd name="connsiteX4" fmla="*/ 5280914 w 6921233"/>
              <a:gd name="connsiteY4" fmla="*/ 0 h 863871"/>
              <a:gd name="connsiteX5" fmla="*/ 0 w 6921233"/>
              <a:gd name="connsiteY5" fmla="*/ 489858 h 863871"/>
              <a:gd name="connsiteX0" fmla="*/ 0 w 6921233"/>
              <a:gd name="connsiteY0" fmla="*/ 579018 h 953031"/>
              <a:gd name="connsiteX1" fmla="*/ 2031070 w 6921233"/>
              <a:gd name="connsiteY1" fmla="*/ 922279 h 953031"/>
              <a:gd name="connsiteX2" fmla="*/ 2199260 w 6921233"/>
              <a:gd name="connsiteY2" fmla="*/ 932854 h 953031"/>
              <a:gd name="connsiteX3" fmla="*/ 6921233 w 6921233"/>
              <a:gd name="connsiteY3" fmla="*/ 284274 h 953031"/>
              <a:gd name="connsiteX4" fmla="*/ 5156091 w 6921233"/>
              <a:gd name="connsiteY4" fmla="*/ 0 h 953031"/>
              <a:gd name="connsiteX5" fmla="*/ 0 w 6921233"/>
              <a:gd name="connsiteY5" fmla="*/ 579018 h 953031"/>
              <a:gd name="connsiteX0" fmla="*/ 0 w 6921233"/>
              <a:gd name="connsiteY0" fmla="*/ 489858 h 863871"/>
              <a:gd name="connsiteX1" fmla="*/ 2031070 w 6921233"/>
              <a:gd name="connsiteY1" fmla="*/ 833119 h 863871"/>
              <a:gd name="connsiteX2" fmla="*/ 2199260 w 6921233"/>
              <a:gd name="connsiteY2" fmla="*/ 843694 h 863871"/>
              <a:gd name="connsiteX3" fmla="*/ 6921233 w 6921233"/>
              <a:gd name="connsiteY3" fmla="*/ 195114 h 863871"/>
              <a:gd name="connsiteX4" fmla="*/ 5004519 w 6921233"/>
              <a:gd name="connsiteY4" fmla="*/ 0 h 863871"/>
              <a:gd name="connsiteX5" fmla="*/ 0 w 6921233"/>
              <a:gd name="connsiteY5" fmla="*/ 489858 h 863871"/>
              <a:gd name="connsiteX0" fmla="*/ 0 w 6921233"/>
              <a:gd name="connsiteY0" fmla="*/ 516606 h 890619"/>
              <a:gd name="connsiteX1" fmla="*/ 2031070 w 6921233"/>
              <a:gd name="connsiteY1" fmla="*/ 859867 h 890619"/>
              <a:gd name="connsiteX2" fmla="*/ 2199260 w 6921233"/>
              <a:gd name="connsiteY2" fmla="*/ 870442 h 890619"/>
              <a:gd name="connsiteX3" fmla="*/ 6921233 w 6921233"/>
              <a:gd name="connsiteY3" fmla="*/ 221862 h 890619"/>
              <a:gd name="connsiteX4" fmla="*/ 4835116 w 6921233"/>
              <a:gd name="connsiteY4" fmla="*/ 0 h 890619"/>
              <a:gd name="connsiteX5" fmla="*/ 0 w 6921233"/>
              <a:gd name="connsiteY5" fmla="*/ 516606 h 890619"/>
              <a:gd name="connsiteX0" fmla="*/ 0 w 7028224"/>
              <a:gd name="connsiteY0" fmla="*/ 516606 h 890619"/>
              <a:gd name="connsiteX1" fmla="*/ 2031070 w 7028224"/>
              <a:gd name="connsiteY1" fmla="*/ 859867 h 890619"/>
              <a:gd name="connsiteX2" fmla="*/ 2199260 w 7028224"/>
              <a:gd name="connsiteY2" fmla="*/ 870442 h 890619"/>
              <a:gd name="connsiteX3" fmla="*/ 7028224 w 7028224"/>
              <a:gd name="connsiteY3" fmla="*/ 150534 h 890619"/>
              <a:gd name="connsiteX4" fmla="*/ 4835116 w 7028224"/>
              <a:gd name="connsiteY4" fmla="*/ 0 h 890619"/>
              <a:gd name="connsiteX5" fmla="*/ 0 w 7028224"/>
              <a:gd name="connsiteY5" fmla="*/ 516606 h 89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224" h="890619">
                <a:moveTo>
                  <a:pt x="0" y="516606"/>
                </a:moveTo>
                <a:lnTo>
                  <a:pt x="2031070" y="859867"/>
                </a:lnTo>
                <a:cubicBezTo>
                  <a:pt x="2397613" y="918840"/>
                  <a:pt x="2187777" y="875833"/>
                  <a:pt x="2199260" y="870442"/>
                </a:cubicBezTo>
                <a:lnTo>
                  <a:pt x="7028224" y="150534"/>
                </a:lnTo>
                <a:lnTo>
                  <a:pt x="4835116" y="0"/>
                </a:lnTo>
                <a:lnTo>
                  <a:pt x="0" y="516606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CC80AF2-7F9F-4EF1-B281-DF77C3FE1A4A}"/>
              </a:ext>
            </a:extLst>
          </p:cNvPr>
          <p:cNvGrpSpPr/>
          <p:nvPr/>
        </p:nvGrpSpPr>
        <p:grpSpPr>
          <a:xfrm>
            <a:off x="1971019" y="4886201"/>
            <a:ext cx="4660036" cy="764634"/>
            <a:chOff x="6372201" y="2011203"/>
            <a:chExt cx="2736305" cy="764634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080A71E-AD7B-4F84-986E-0B48C9048E05}"/>
                </a:ext>
              </a:extLst>
            </p:cNvPr>
            <p:cNvSpPr txBox="1"/>
            <p:nvPr/>
          </p:nvSpPr>
          <p:spPr>
            <a:xfrm>
              <a:off x="6372202" y="2314172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/>
                <a:t>Todas as economias da ASEAN6 apresentam vantagem comparativa na fileira dos eletrónicos (e com IVCR &gt; 3)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D8AC8DC-42D9-4B33-9302-9B27ED18D4AA}"/>
                </a:ext>
              </a:extLst>
            </p:cNvPr>
            <p:cNvSpPr txBox="1"/>
            <p:nvPr/>
          </p:nvSpPr>
          <p:spPr>
            <a:xfrm>
              <a:off x="6372201" y="2011203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Traço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comum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</a:t>
              </a:r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eletrónicos</a:t>
              </a:r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3" name="Trapezoid 13">
            <a:extLst>
              <a:ext uri="{FF2B5EF4-FFF2-40B4-BE49-F238E27FC236}">
                <a16:creationId xmlns:a16="http://schemas.microsoft.com/office/drawing/2014/main" id="{0102DDB0-D0D0-4522-9183-7E29FC075CFA}"/>
              </a:ext>
            </a:extLst>
          </p:cNvPr>
          <p:cNvSpPr/>
          <p:nvPr/>
        </p:nvSpPr>
        <p:spPr>
          <a:xfrm>
            <a:off x="2068663" y="3753396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4" name="Donut 8">
            <a:extLst>
              <a:ext uri="{FF2B5EF4-FFF2-40B4-BE49-F238E27FC236}">
                <a16:creationId xmlns:a16="http://schemas.microsoft.com/office/drawing/2014/main" id="{2F86AB03-227F-419A-A1C9-2C48C347507C}"/>
              </a:ext>
            </a:extLst>
          </p:cNvPr>
          <p:cNvSpPr/>
          <p:nvPr/>
        </p:nvSpPr>
        <p:spPr>
          <a:xfrm>
            <a:off x="1183613" y="4995339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897E5006-1FD8-466C-BDF3-9D18F0F3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384" y="2104545"/>
            <a:ext cx="1187897" cy="11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8" grpId="0" animBg="1"/>
      <p:bldP spid="101" grpId="0" animBg="1"/>
      <p:bldP spid="106" grpId="0" animBg="1"/>
      <p:bldP spid="108" grpId="0" animBg="1"/>
      <p:bldP spid="109" grpId="0" animBg="1"/>
      <p:bldP spid="113" grpId="0" animBg="1"/>
      <p:bldP spid="1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BBCCD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53D9B26-3A46-42FC-A6C6-B16B6ABB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9735976" cy="640080"/>
          </a:xfrm>
        </p:spPr>
        <p:txBody>
          <a:bodyPr>
            <a:normAutofit/>
          </a:bodyPr>
          <a:lstStyle/>
          <a:p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exportadora</a:t>
            </a:r>
            <a:r>
              <a:rPr lang="en-US" b="1" dirty="0"/>
              <a:t> da ASEAN no </a:t>
            </a:r>
            <a:r>
              <a:rPr lang="en-US" b="1" dirty="0" err="1"/>
              <a:t>comércio</a:t>
            </a:r>
            <a:r>
              <a:rPr lang="en-US" b="1" dirty="0"/>
              <a:t> com a UE (2/2)</a:t>
            </a:r>
          </a:p>
        </p:txBody>
      </p:sp>
      <p:graphicFrame>
        <p:nvGraphicFramePr>
          <p:cNvPr id="39" name="Gráfico 14">
            <a:extLst>
              <a:ext uri="{FF2B5EF4-FFF2-40B4-BE49-F238E27FC236}">
                <a16:creationId xmlns:a16="http://schemas.microsoft.com/office/drawing/2014/main" id="{1CA56FC8-9DA3-4525-BF06-0CE230D48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819693"/>
              </p:ext>
            </p:extLst>
          </p:nvPr>
        </p:nvGraphicFramePr>
        <p:xfrm>
          <a:off x="748631" y="2276445"/>
          <a:ext cx="6639107" cy="39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Retângulo: Cantos Arredondados 13">
            <a:extLst>
              <a:ext uri="{FF2B5EF4-FFF2-40B4-BE49-F238E27FC236}">
                <a16:creationId xmlns:a16="http://schemas.microsoft.com/office/drawing/2014/main" id="{4DC9EB36-1C11-41BB-B73D-9D68936BC1C0}"/>
              </a:ext>
            </a:extLst>
          </p:cNvPr>
          <p:cNvSpPr/>
          <p:nvPr/>
        </p:nvSpPr>
        <p:spPr>
          <a:xfrm>
            <a:off x="6386221" y="4728455"/>
            <a:ext cx="875970" cy="1103855"/>
          </a:xfrm>
          <a:prstGeom prst="roundRect">
            <a:avLst/>
          </a:prstGeom>
          <a:noFill/>
          <a:ln w="28575" cap="flat" cmpd="sng" algn="ctr">
            <a:solidFill>
              <a:sysClr val="windowText" lastClr="000000"/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D5D4BD-C69D-4264-A713-FAFCCD1DDFFB}"/>
              </a:ext>
            </a:extLst>
          </p:cNvPr>
          <p:cNvSpPr/>
          <p:nvPr/>
        </p:nvSpPr>
        <p:spPr>
          <a:xfrm>
            <a:off x="7883998" y="1468546"/>
            <a:ext cx="3828646" cy="4908363"/>
          </a:xfrm>
          <a:prstGeom prst="rect">
            <a:avLst/>
          </a:prstGeom>
          <a:solidFill>
            <a:srgbClr val="BB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9B2AA8-7190-4AEC-9434-EA2301201713}"/>
              </a:ext>
            </a:extLst>
          </p:cNvPr>
          <p:cNvSpPr txBox="1">
            <a:spLocks/>
          </p:cNvSpPr>
          <p:nvPr/>
        </p:nvSpPr>
        <p:spPr>
          <a:xfrm>
            <a:off x="7984923" y="2165972"/>
            <a:ext cx="3557719" cy="135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solidFill>
                  <a:schemeClr val="tx1"/>
                </a:solidFill>
              </a:rPr>
              <a:t>Entre 2007 e 2016, não houve uma variação significativa da estrutura de exportações da ASEAN para o espaço europeu.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Vietname é o membro do bloco que apresenta alguma mudança estrutural nas exportações para a UE, logo seguido pela Indonésia.</a:t>
            </a: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11CCD96A-8593-4FCB-A270-0A8F5CCBFF2C}"/>
              </a:ext>
            </a:extLst>
          </p:cNvPr>
          <p:cNvSpPr/>
          <p:nvPr/>
        </p:nvSpPr>
        <p:spPr>
          <a:xfrm rot="16200000">
            <a:off x="10937876" y="5562385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F7E90-F3D8-466A-961D-E7A2E93D691C}"/>
              </a:ext>
            </a:extLst>
          </p:cNvPr>
          <p:cNvSpPr/>
          <p:nvPr/>
        </p:nvSpPr>
        <p:spPr>
          <a:xfrm>
            <a:off x="676092" y="1564365"/>
            <a:ext cx="6793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Índice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Lawrence das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ASEAN para a UE  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2368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BBCCD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53D9B26-3A46-42FC-A6C6-B16B6ABB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541353"/>
            <a:ext cx="9735976" cy="64008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O que </a:t>
            </a:r>
            <a:r>
              <a:rPr lang="en-US" b="1" dirty="0" err="1"/>
              <a:t>determina</a:t>
            </a:r>
            <a:r>
              <a:rPr lang="en-US" b="1" dirty="0"/>
              <a:t> a </a:t>
            </a:r>
            <a:r>
              <a:rPr lang="en-US" b="1" dirty="0" err="1"/>
              <a:t>capacidade</a:t>
            </a:r>
            <a:r>
              <a:rPr lang="en-US" b="1" dirty="0"/>
              <a:t> </a:t>
            </a:r>
            <a:r>
              <a:rPr lang="en-US" b="1" dirty="0" err="1"/>
              <a:t>exportadora</a:t>
            </a:r>
            <a:r>
              <a:rPr lang="en-US" b="1" dirty="0"/>
              <a:t> da ASEAN </a:t>
            </a:r>
            <a:r>
              <a:rPr lang="en-US" b="1" dirty="0" err="1"/>
              <a:t>na</a:t>
            </a:r>
            <a:r>
              <a:rPr lang="en-US" b="1" dirty="0"/>
              <a:t> UE (1/2)</a:t>
            </a:r>
            <a:br>
              <a:rPr lang="en-US" b="1" dirty="0"/>
            </a:br>
            <a:r>
              <a:rPr lang="en-US" sz="2200" i="1" dirty="0" err="1"/>
              <a:t>Avaliação</a:t>
            </a:r>
            <a:r>
              <a:rPr lang="en-US" sz="2200" i="1" dirty="0"/>
              <a:t> </a:t>
            </a:r>
            <a:r>
              <a:rPr lang="en-US" sz="2200" i="1" dirty="0" err="1"/>
              <a:t>geral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90B8200-DA91-4DB3-A5A7-982D5E21E9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141039"/>
                  </p:ext>
                </p:extLst>
              </p:nvPr>
            </p:nvGraphicFramePr>
            <p:xfrm>
              <a:off x="2283746" y="1886309"/>
              <a:ext cx="7286465" cy="2106253"/>
            </p:xfrm>
            <a:graphic>
              <a:graphicData uri="http://schemas.openxmlformats.org/drawingml/2006/table">
                <a:tbl>
                  <a:tblPr firstRow="1" firstCol="1" bandRow="1">
                    <a:tableStyleId>{85BE263C-DBD7-4A20-BB59-AAB30ACAA65A}</a:tableStyleId>
                  </a:tblPr>
                  <a:tblGrid>
                    <a:gridCol w="816394">
                      <a:extLst>
                        <a:ext uri="{9D8B030D-6E8A-4147-A177-3AD203B41FA5}">
                          <a16:colId xmlns:a16="http://schemas.microsoft.com/office/drawing/2014/main" val="250059274"/>
                        </a:ext>
                      </a:extLst>
                    </a:gridCol>
                    <a:gridCol w="1063226">
                      <a:extLst>
                        <a:ext uri="{9D8B030D-6E8A-4147-A177-3AD203B41FA5}">
                          <a16:colId xmlns:a16="http://schemas.microsoft.com/office/drawing/2014/main" val="1867724395"/>
                        </a:ext>
                      </a:extLst>
                    </a:gridCol>
                    <a:gridCol w="702831">
                      <a:extLst>
                        <a:ext uri="{9D8B030D-6E8A-4147-A177-3AD203B41FA5}">
                          <a16:colId xmlns:a16="http://schemas.microsoft.com/office/drawing/2014/main" val="1933574695"/>
                        </a:ext>
                      </a:extLst>
                    </a:gridCol>
                    <a:gridCol w="798581">
                      <a:extLst>
                        <a:ext uri="{9D8B030D-6E8A-4147-A177-3AD203B41FA5}">
                          <a16:colId xmlns:a16="http://schemas.microsoft.com/office/drawing/2014/main" val="3816579664"/>
                        </a:ext>
                      </a:extLst>
                    </a:gridCol>
                    <a:gridCol w="831292">
                      <a:extLst>
                        <a:ext uri="{9D8B030D-6E8A-4147-A177-3AD203B41FA5}">
                          <a16:colId xmlns:a16="http://schemas.microsoft.com/office/drawing/2014/main" val="3339934109"/>
                        </a:ext>
                      </a:extLst>
                    </a:gridCol>
                    <a:gridCol w="831292">
                      <a:extLst>
                        <a:ext uri="{9D8B030D-6E8A-4147-A177-3AD203B41FA5}">
                          <a16:colId xmlns:a16="http://schemas.microsoft.com/office/drawing/2014/main" val="2176721977"/>
                        </a:ext>
                      </a:extLst>
                    </a:gridCol>
                    <a:gridCol w="861833">
                      <a:extLst>
                        <a:ext uri="{9D8B030D-6E8A-4147-A177-3AD203B41FA5}">
                          <a16:colId xmlns:a16="http://schemas.microsoft.com/office/drawing/2014/main" val="1351760780"/>
                        </a:ext>
                      </a:extLst>
                    </a:gridCol>
                    <a:gridCol w="1381016">
                      <a:extLst>
                        <a:ext uri="{9D8B030D-6E8A-4147-A177-3AD203B41FA5}">
                          <a16:colId xmlns:a16="http://schemas.microsoft.com/office/drawing/2014/main" val="3238980449"/>
                        </a:ext>
                      </a:extLst>
                    </a:gridCol>
                  </a:tblGrid>
                  <a:tr h="680553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Período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PT" sz="1200" i="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quota de </a:t>
                          </a:r>
                          <a:r>
                            <a:rPr lang="en-US" sz="1200" dirty="0" err="1">
                              <a:effectLst/>
                            </a:rPr>
                            <a:t>mercado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Total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Estrutura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Escala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Produto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Mercado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Competitividade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extLst>
                      <a:ext uri="{0D108BD9-81ED-4DB2-BD59-A6C34878D82A}">
                        <a16:rowId xmlns:a16="http://schemas.microsoft.com/office/drawing/2014/main" val="77621954"/>
                      </a:ext>
                    </a:extLst>
                  </a:tr>
                  <a:tr h="35642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2007-09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0,05%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-12,11%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-11,44%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-14,18%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2,55%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0,19%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-0,67%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028990"/>
                      </a:ext>
                    </a:extLst>
                  </a:tr>
                  <a:tr h="35642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2010-13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0,12%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17,84%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6,72%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11,50%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-6,20%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1,43%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11,11%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1442635"/>
                      </a:ext>
                    </a:extLst>
                  </a:tr>
                  <a:tr h="35642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2014-16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0,05%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lnB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-0,51%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-9,74%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-15,60%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6,18%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-0,31%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9,23%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7161000"/>
                      </a:ext>
                    </a:extLst>
                  </a:tr>
                  <a:tr h="35642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2007-16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lnR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0,90%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lnL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32,98%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lnL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-1,44%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-9,43%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6,30%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1,70%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34,42%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165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90B8200-DA91-4DB3-A5A7-982D5E21E9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141039"/>
                  </p:ext>
                </p:extLst>
              </p:nvPr>
            </p:nvGraphicFramePr>
            <p:xfrm>
              <a:off x="2283746" y="1886309"/>
              <a:ext cx="7286465" cy="2106253"/>
            </p:xfrm>
            <a:graphic>
              <a:graphicData uri="http://schemas.openxmlformats.org/drawingml/2006/table">
                <a:tbl>
                  <a:tblPr firstRow="1" firstCol="1" bandRow="1">
                    <a:tableStyleId>{85BE263C-DBD7-4A20-BB59-AAB30ACAA65A}</a:tableStyleId>
                  </a:tblPr>
                  <a:tblGrid>
                    <a:gridCol w="816394">
                      <a:extLst>
                        <a:ext uri="{9D8B030D-6E8A-4147-A177-3AD203B41FA5}">
                          <a16:colId xmlns:a16="http://schemas.microsoft.com/office/drawing/2014/main" val="250059274"/>
                        </a:ext>
                      </a:extLst>
                    </a:gridCol>
                    <a:gridCol w="1063226">
                      <a:extLst>
                        <a:ext uri="{9D8B030D-6E8A-4147-A177-3AD203B41FA5}">
                          <a16:colId xmlns:a16="http://schemas.microsoft.com/office/drawing/2014/main" val="1867724395"/>
                        </a:ext>
                      </a:extLst>
                    </a:gridCol>
                    <a:gridCol w="702831">
                      <a:extLst>
                        <a:ext uri="{9D8B030D-6E8A-4147-A177-3AD203B41FA5}">
                          <a16:colId xmlns:a16="http://schemas.microsoft.com/office/drawing/2014/main" val="1933574695"/>
                        </a:ext>
                      </a:extLst>
                    </a:gridCol>
                    <a:gridCol w="798581">
                      <a:extLst>
                        <a:ext uri="{9D8B030D-6E8A-4147-A177-3AD203B41FA5}">
                          <a16:colId xmlns:a16="http://schemas.microsoft.com/office/drawing/2014/main" val="3816579664"/>
                        </a:ext>
                      </a:extLst>
                    </a:gridCol>
                    <a:gridCol w="831292">
                      <a:extLst>
                        <a:ext uri="{9D8B030D-6E8A-4147-A177-3AD203B41FA5}">
                          <a16:colId xmlns:a16="http://schemas.microsoft.com/office/drawing/2014/main" val="3339934109"/>
                        </a:ext>
                      </a:extLst>
                    </a:gridCol>
                    <a:gridCol w="831292">
                      <a:extLst>
                        <a:ext uri="{9D8B030D-6E8A-4147-A177-3AD203B41FA5}">
                          <a16:colId xmlns:a16="http://schemas.microsoft.com/office/drawing/2014/main" val="2176721977"/>
                        </a:ext>
                      </a:extLst>
                    </a:gridCol>
                    <a:gridCol w="861833">
                      <a:extLst>
                        <a:ext uri="{9D8B030D-6E8A-4147-A177-3AD203B41FA5}">
                          <a16:colId xmlns:a16="http://schemas.microsoft.com/office/drawing/2014/main" val="1351760780"/>
                        </a:ext>
                      </a:extLst>
                    </a:gridCol>
                    <a:gridCol w="1381016">
                      <a:extLst>
                        <a:ext uri="{9D8B030D-6E8A-4147-A177-3AD203B41FA5}">
                          <a16:colId xmlns:a16="http://schemas.microsoft.com/office/drawing/2014/main" val="3238980449"/>
                        </a:ext>
                      </a:extLst>
                    </a:gridCol>
                  </a:tblGrid>
                  <a:tr h="680553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Período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54913" marR="54913" marT="0" marB="0" anchor="ctr">
                        <a:blipFill>
                          <a:blip r:embed="rId2"/>
                          <a:stretch>
                            <a:fillRect l="-76571" t="-1786" r="-508000" b="-213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Total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Estrutura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Escala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Produto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Mercado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Efeito de Competitividade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extLst>
                      <a:ext uri="{0D108BD9-81ED-4DB2-BD59-A6C34878D82A}">
                        <a16:rowId xmlns:a16="http://schemas.microsoft.com/office/drawing/2014/main" val="77621954"/>
                      </a:ext>
                    </a:extLst>
                  </a:tr>
                  <a:tr h="35642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2007-09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0,05%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-12,11%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-11,44%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-14,18%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2,55%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0,19%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-0,67%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028990"/>
                      </a:ext>
                    </a:extLst>
                  </a:tr>
                  <a:tr h="35642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2010-13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0,12%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17,84%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6,72%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11,50%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-6,20%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1,43%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11,11%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1442635"/>
                      </a:ext>
                    </a:extLst>
                  </a:tr>
                  <a:tr h="35642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2014-16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0,05%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lnB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-0,51%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-9,74%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-15,60%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6,18%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-0,31%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9,23%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7161000"/>
                      </a:ext>
                    </a:extLst>
                  </a:tr>
                  <a:tr h="35642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2007-16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lnR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0,90%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lnL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32,98%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lnL w="19050" cap="flat" cmpd="sng" algn="ctr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-1,44%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-9,43%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6,30%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1,70%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PT" sz="1200" dirty="0">
                              <a:effectLst/>
                            </a:rPr>
                            <a:t>34,42%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4913" marR="54913" marT="0" marB="0"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1653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angle 41">
            <a:extLst>
              <a:ext uri="{FF2B5EF4-FFF2-40B4-BE49-F238E27FC236}">
                <a16:creationId xmlns:a16="http://schemas.microsoft.com/office/drawing/2014/main" id="{5F7995F6-C708-4FA0-B5B7-BEE03A5F288B}"/>
              </a:ext>
            </a:extLst>
          </p:cNvPr>
          <p:cNvSpPr/>
          <p:nvPr/>
        </p:nvSpPr>
        <p:spPr>
          <a:xfrm rot="5400000">
            <a:off x="4962747" y="39949"/>
            <a:ext cx="2266505" cy="10614994"/>
          </a:xfrm>
          <a:prstGeom prst="rect">
            <a:avLst/>
          </a:prstGeom>
          <a:solidFill>
            <a:srgbClr val="BB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4" name="L-Shape 12">
            <a:extLst>
              <a:ext uri="{FF2B5EF4-FFF2-40B4-BE49-F238E27FC236}">
                <a16:creationId xmlns:a16="http://schemas.microsoft.com/office/drawing/2014/main" id="{2C447B12-1F7E-4511-A707-061A03049BB9}"/>
              </a:ext>
            </a:extLst>
          </p:cNvPr>
          <p:cNvSpPr/>
          <p:nvPr/>
        </p:nvSpPr>
        <p:spPr>
          <a:xfrm rot="16200000">
            <a:off x="10595598" y="5672800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7340B9BE-2C34-4487-859D-D1E23EA7EE31}"/>
              </a:ext>
            </a:extLst>
          </p:cNvPr>
          <p:cNvSpPr/>
          <p:nvPr/>
        </p:nvSpPr>
        <p:spPr>
          <a:xfrm>
            <a:off x="198784" y="1363264"/>
            <a:ext cx="11714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Análise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CMS das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ASEAN para a UE  </a:t>
            </a:r>
            <a:endParaRPr lang="en-US" sz="2000" b="1" dirty="0"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14ED7E3-E3DC-497E-B00B-9385886AD1C5}"/>
              </a:ext>
            </a:extLst>
          </p:cNvPr>
          <p:cNvSpPr txBox="1">
            <a:spLocks/>
          </p:cNvSpPr>
          <p:nvPr/>
        </p:nvSpPr>
        <p:spPr>
          <a:xfrm>
            <a:off x="921024" y="4214193"/>
            <a:ext cx="10157793" cy="135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300" dirty="0">
                <a:solidFill>
                  <a:schemeClr val="tx1"/>
                </a:solidFill>
              </a:rPr>
              <a:t>O grupo de países do sudeste asiático apresenta uma grande melhoria na sua performance exportadora de 2007 para 2016.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300" dirty="0">
                <a:solidFill>
                  <a:schemeClr val="tx1"/>
                </a:solidFill>
              </a:rPr>
              <a:t>As fileiras produtivas que mais contribuíram para esta melhoria, registando maior crescimento, foram a dos </a:t>
            </a:r>
            <a:r>
              <a:rPr lang="pt-PT" sz="1300" b="1" dirty="0">
                <a:solidFill>
                  <a:schemeClr val="tx1"/>
                </a:solidFill>
              </a:rPr>
              <a:t>veículos</a:t>
            </a:r>
            <a:r>
              <a:rPr lang="pt-PT" sz="1300" dirty="0">
                <a:solidFill>
                  <a:schemeClr val="tx1"/>
                </a:solidFill>
              </a:rPr>
              <a:t>, </a:t>
            </a:r>
            <a:r>
              <a:rPr lang="pt-PT" sz="1300" b="1" dirty="0">
                <a:solidFill>
                  <a:schemeClr val="tx1"/>
                </a:solidFill>
              </a:rPr>
              <a:t>elétricos</a:t>
            </a:r>
            <a:r>
              <a:rPr lang="pt-PT" sz="1300" dirty="0">
                <a:solidFill>
                  <a:schemeClr val="tx1"/>
                </a:solidFill>
              </a:rPr>
              <a:t>, </a:t>
            </a:r>
            <a:r>
              <a:rPr lang="pt-PT" sz="1300" b="1" dirty="0">
                <a:solidFill>
                  <a:schemeClr val="tx1"/>
                </a:solidFill>
              </a:rPr>
              <a:t>químicos</a:t>
            </a:r>
            <a:r>
              <a:rPr lang="pt-PT" sz="1300" dirty="0">
                <a:solidFill>
                  <a:schemeClr val="tx1"/>
                </a:solidFill>
              </a:rPr>
              <a:t>, </a:t>
            </a:r>
            <a:r>
              <a:rPr lang="pt-PT" sz="1300" b="1" dirty="0">
                <a:solidFill>
                  <a:schemeClr val="tx1"/>
                </a:solidFill>
              </a:rPr>
              <a:t>têxteis</a:t>
            </a:r>
            <a:r>
              <a:rPr lang="pt-PT" sz="1300" dirty="0">
                <a:solidFill>
                  <a:schemeClr val="tx1"/>
                </a:solidFill>
              </a:rPr>
              <a:t> e </a:t>
            </a:r>
            <a:r>
              <a:rPr lang="pt-PT" sz="1300" b="1" dirty="0">
                <a:solidFill>
                  <a:schemeClr val="tx1"/>
                </a:solidFill>
              </a:rPr>
              <a:t>eletrónicos</a:t>
            </a:r>
            <a:r>
              <a:rPr lang="pt-PT" sz="1300" dirty="0">
                <a:solidFill>
                  <a:schemeClr val="tx1"/>
                </a:solidFill>
              </a:rPr>
              <a:t>.</a:t>
            </a:r>
            <a:endParaRPr lang="pt-PT" sz="1300" b="1" dirty="0">
              <a:solidFill>
                <a:schemeClr val="tx1"/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300" dirty="0">
                <a:solidFill>
                  <a:schemeClr val="tx1"/>
                </a:solidFill>
              </a:rPr>
              <a:t>As fileiras de </a:t>
            </a:r>
            <a:r>
              <a:rPr lang="pt-PT" sz="1300" b="1" dirty="0">
                <a:solidFill>
                  <a:schemeClr val="tx1"/>
                </a:solidFill>
              </a:rPr>
              <a:t>não ferrosos </a:t>
            </a:r>
            <a:r>
              <a:rPr lang="pt-PT" sz="1300" dirty="0">
                <a:solidFill>
                  <a:schemeClr val="tx1"/>
                </a:solidFill>
              </a:rPr>
              <a:t>e </a:t>
            </a:r>
            <a:r>
              <a:rPr lang="pt-PT" sz="1300" b="1" dirty="0">
                <a:solidFill>
                  <a:schemeClr val="tx1"/>
                </a:solidFill>
              </a:rPr>
              <a:t>ferro</a:t>
            </a:r>
            <a:r>
              <a:rPr lang="pt-PT" sz="1300" dirty="0">
                <a:solidFill>
                  <a:schemeClr val="tx1"/>
                </a:solidFill>
              </a:rPr>
              <a:t> e aço são aquelas que apresentam pior desempenho, tendo registado uma queda de mais de 60% das exportações em 2016 face a 2007.</a:t>
            </a:r>
            <a:endParaRPr lang="pt-PT" sz="13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300" dirty="0">
                <a:solidFill>
                  <a:schemeClr val="tx1"/>
                </a:solidFill>
              </a:rPr>
              <a:t>O </a:t>
            </a:r>
            <a:r>
              <a:rPr lang="pt-PT" sz="1300" b="1" dirty="0">
                <a:solidFill>
                  <a:schemeClr val="tx1"/>
                </a:solidFill>
              </a:rPr>
              <a:t>efeito de competitividade </a:t>
            </a:r>
            <a:r>
              <a:rPr lang="pt-PT" sz="1300" dirty="0">
                <a:solidFill>
                  <a:schemeClr val="tx1"/>
                </a:solidFill>
              </a:rPr>
              <a:t>desempenha o papel dominante na explicação do crescimento das exportações da ASEAN.</a:t>
            </a:r>
            <a:endParaRPr lang="pt-PT" sz="13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Gráfico 11">
            <a:extLst>
              <a:ext uri="{FF2B5EF4-FFF2-40B4-BE49-F238E27FC236}">
                <a16:creationId xmlns:a16="http://schemas.microsoft.com/office/drawing/2014/main" id="{B406A3BB-2F77-4387-B2FC-6B37AB3AD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277488"/>
              </p:ext>
            </p:extLst>
          </p:nvPr>
        </p:nvGraphicFramePr>
        <p:xfrm>
          <a:off x="574215" y="2168661"/>
          <a:ext cx="6905152" cy="4147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Rectangle 24">
            <a:extLst>
              <a:ext uri="{FF2B5EF4-FFF2-40B4-BE49-F238E27FC236}">
                <a16:creationId xmlns:a16="http://schemas.microsoft.com/office/drawing/2014/main" id="{5EE53BBE-8EBC-40E2-BC5F-F1A96872CF0C}"/>
              </a:ext>
            </a:extLst>
          </p:cNvPr>
          <p:cNvSpPr/>
          <p:nvPr/>
        </p:nvSpPr>
        <p:spPr>
          <a:xfrm>
            <a:off x="7883998" y="1468546"/>
            <a:ext cx="3828646" cy="4908363"/>
          </a:xfrm>
          <a:prstGeom prst="rect">
            <a:avLst/>
          </a:prstGeom>
          <a:solidFill>
            <a:srgbClr val="BB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9F46F41-E4BA-46A1-9B62-16D4455953BB}"/>
              </a:ext>
            </a:extLst>
          </p:cNvPr>
          <p:cNvSpPr txBox="1">
            <a:spLocks/>
          </p:cNvSpPr>
          <p:nvPr/>
        </p:nvSpPr>
        <p:spPr>
          <a:xfrm>
            <a:off x="7904725" y="1669318"/>
            <a:ext cx="3557719" cy="135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14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Vietname</a:t>
            </a: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regista uma variação positiva das exportações em todos os subperíodos analisados.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  <a:ea typeface="Calibri" panose="020F0502020204030204" pitchFamily="34" charset="0"/>
              </a:rPr>
              <a:t>O </a:t>
            </a:r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</a:rPr>
              <a:t>efeito de competitividade </a:t>
            </a:r>
            <a:r>
              <a:rPr lang="pt-PT" sz="1400" dirty="0">
                <a:solidFill>
                  <a:schemeClr val="tx1"/>
                </a:solidFill>
                <a:ea typeface="Calibri" panose="020F0502020204030204" pitchFamily="34" charset="0"/>
              </a:rPr>
              <a:t>destaca-se transversalmente como fator explicativo do crescimento das exportações dos membros da ASEAN.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  <a:ea typeface="Calibri" panose="020F0502020204030204" pitchFamily="34" charset="0"/>
              </a:rPr>
              <a:t>A </a:t>
            </a:r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</a:rPr>
              <a:t>especialização</a:t>
            </a:r>
            <a:r>
              <a:rPr lang="pt-PT" sz="1400" dirty="0">
                <a:solidFill>
                  <a:schemeClr val="tx1"/>
                </a:solidFill>
                <a:ea typeface="Calibri" panose="020F0502020204030204" pitchFamily="34" charset="0"/>
              </a:rPr>
              <a:t> dos países da ASEAN é favorável nas exportações para a UE, sendo este o efeito que mais contribui positivamente para o efeito de estrutura.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PT" sz="14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4EC2E30C-C9B5-46B6-970C-C558B24612D2}"/>
              </a:ext>
            </a:extLst>
          </p:cNvPr>
          <p:cNvSpPr/>
          <p:nvPr/>
        </p:nvSpPr>
        <p:spPr>
          <a:xfrm>
            <a:off x="676092" y="1551113"/>
            <a:ext cx="6793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Análise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CMS das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membro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ASEAN para a UE entre 2007 e 2016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0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Graphic spid="36" grpId="0">
        <p:bldAsOne/>
      </p:bldGraphic>
      <p:bldP spid="37" grpId="0" animBg="1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BBCCD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53D9B26-3A46-42FC-A6C6-B16B6ABB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541353"/>
            <a:ext cx="9735976" cy="64008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O que </a:t>
            </a:r>
            <a:r>
              <a:rPr lang="en-US" b="1" dirty="0" err="1"/>
              <a:t>determina</a:t>
            </a:r>
            <a:r>
              <a:rPr lang="en-US" b="1" dirty="0"/>
              <a:t> a </a:t>
            </a:r>
            <a:r>
              <a:rPr lang="en-US" b="1" dirty="0" err="1"/>
              <a:t>capacidade</a:t>
            </a:r>
            <a:r>
              <a:rPr lang="en-US" b="1" dirty="0"/>
              <a:t> </a:t>
            </a:r>
            <a:r>
              <a:rPr lang="en-US" b="1" dirty="0" err="1"/>
              <a:t>exportadora</a:t>
            </a:r>
            <a:r>
              <a:rPr lang="en-US" b="1" dirty="0"/>
              <a:t> da ASEAN </a:t>
            </a:r>
            <a:r>
              <a:rPr lang="en-US" b="1" dirty="0" err="1"/>
              <a:t>na</a:t>
            </a:r>
            <a:r>
              <a:rPr lang="en-US" b="1" dirty="0"/>
              <a:t> UE (2/2)</a:t>
            </a:r>
            <a:br>
              <a:rPr lang="en-US" b="1" dirty="0"/>
            </a:br>
            <a:r>
              <a:rPr lang="en-US" sz="2200" i="1" dirty="0"/>
              <a:t>A </a:t>
            </a:r>
            <a:r>
              <a:rPr lang="en-US" sz="2200" i="1" dirty="0" err="1"/>
              <a:t>contribuição</a:t>
            </a:r>
            <a:r>
              <a:rPr lang="en-US" sz="2200" i="1" dirty="0"/>
              <a:t> dos </a:t>
            </a:r>
            <a:r>
              <a:rPr lang="en-US" sz="2200" i="1" dirty="0" err="1"/>
              <a:t>diferentes</a:t>
            </a:r>
            <a:r>
              <a:rPr lang="en-US" sz="2200" i="1" dirty="0"/>
              <a:t> </a:t>
            </a:r>
            <a:r>
              <a:rPr lang="en-US" sz="2200" i="1" dirty="0" err="1"/>
              <a:t>setores</a:t>
            </a:r>
            <a:endParaRPr lang="en-US" i="1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48D58CF-F4AE-42B1-8FE1-38DE3EF59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865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032ADF-8180-4120-B2E6-855ED6A3997D}"/>
              </a:ext>
            </a:extLst>
          </p:cNvPr>
          <p:cNvSpPr/>
          <p:nvPr/>
        </p:nvSpPr>
        <p:spPr>
          <a:xfrm>
            <a:off x="7883998" y="1468546"/>
            <a:ext cx="3828646" cy="4908363"/>
          </a:xfrm>
          <a:prstGeom prst="rect">
            <a:avLst/>
          </a:prstGeom>
          <a:solidFill>
            <a:srgbClr val="BB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26" name="L-Shape 25">
            <a:extLst>
              <a:ext uri="{FF2B5EF4-FFF2-40B4-BE49-F238E27FC236}">
                <a16:creationId xmlns:a16="http://schemas.microsoft.com/office/drawing/2014/main" id="{1FB24710-05E3-40BD-8AA0-841B52B9326E}"/>
              </a:ext>
            </a:extLst>
          </p:cNvPr>
          <p:cNvSpPr/>
          <p:nvPr/>
        </p:nvSpPr>
        <p:spPr>
          <a:xfrm rot="16200000">
            <a:off x="10904744" y="5569010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98355E78-0AEE-4D4B-8EC2-8125E5D6BF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34403"/>
              </p:ext>
            </p:extLst>
          </p:nvPr>
        </p:nvGraphicFramePr>
        <p:xfrm>
          <a:off x="676092" y="2319133"/>
          <a:ext cx="6793727" cy="3997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D8B338B-F274-4695-9F59-7FBAF573F41E}"/>
              </a:ext>
            </a:extLst>
          </p:cNvPr>
          <p:cNvSpPr/>
          <p:nvPr/>
        </p:nvSpPr>
        <p:spPr>
          <a:xfrm>
            <a:off x="676092" y="1551113"/>
            <a:ext cx="6793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Análise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CMS das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ASEAN para a UE por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grau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intensidade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tecnológica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entre 2007 e 2016</a:t>
            </a:r>
            <a:endParaRPr lang="en-US" sz="2000" b="1" dirty="0"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BD88A2E-A5A3-4832-9486-E41AECBED9AF}"/>
              </a:ext>
            </a:extLst>
          </p:cNvPr>
          <p:cNvSpPr txBox="1">
            <a:spLocks/>
          </p:cNvSpPr>
          <p:nvPr/>
        </p:nvSpPr>
        <p:spPr>
          <a:xfrm>
            <a:off x="7905180" y="1527577"/>
            <a:ext cx="3557719" cy="135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</a:rPr>
              <a:t>Os </a:t>
            </a:r>
            <a:r>
              <a:rPr lang="pt-PT" sz="1400" b="1" dirty="0">
                <a:solidFill>
                  <a:schemeClr val="tx1"/>
                </a:solidFill>
              </a:rPr>
              <a:t>produtos de alto nível tecnológico</a:t>
            </a:r>
            <a:r>
              <a:rPr lang="pt-PT" sz="1400" dirty="0">
                <a:solidFill>
                  <a:schemeClr val="tx1"/>
                </a:solidFill>
              </a:rPr>
              <a:t> são os que apresentam melhor performance para a capacidade exportadora da ASEAN.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14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Vietname</a:t>
            </a: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regista um crescimento das exportações de todos os setores tecnológicos (com o alto grau a crescer mais de 2000% em 2016 face a 2007).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14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efeito de competitividade </a:t>
            </a: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é o que mais contribui para o desempenho das exportações da ASEAN, sobretudo nos produtos de médio e alto nível tecnológico.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FDF80-881F-445A-AB55-1CA0277DA8D1}"/>
              </a:ext>
            </a:extLst>
          </p:cNvPr>
          <p:cNvSpPr/>
          <p:nvPr/>
        </p:nvSpPr>
        <p:spPr>
          <a:xfrm>
            <a:off x="7883998" y="1468546"/>
            <a:ext cx="3828646" cy="4908363"/>
          </a:xfrm>
          <a:prstGeom prst="rect">
            <a:avLst/>
          </a:prstGeom>
          <a:solidFill>
            <a:srgbClr val="BB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graphicFrame>
        <p:nvGraphicFramePr>
          <p:cNvPr id="15" name="Gráfico 9">
            <a:extLst>
              <a:ext uri="{FF2B5EF4-FFF2-40B4-BE49-F238E27FC236}">
                <a16:creationId xmlns:a16="http://schemas.microsoft.com/office/drawing/2014/main" id="{3C693CF2-D5C9-4903-B254-22D704DBD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731368"/>
              </p:ext>
            </p:extLst>
          </p:nvPr>
        </p:nvGraphicFramePr>
        <p:xfrm>
          <a:off x="676092" y="2332386"/>
          <a:ext cx="6793726" cy="4044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D5420D6C-D609-4B6F-990C-3C95E084E953}"/>
              </a:ext>
            </a:extLst>
          </p:cNvPr>
          <p:cNvSpPr/>
          <p:nvPr/>
        </p:nvSpPr>
        <p:spPr>
          <a:xfrm>
            <a:off x="676092" y="1551113"/>
            <a:ext cx="6793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Análise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CMS das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ASEAN para a UE por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fatores-chave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competitividade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entre 2007 e 2016</a:t>
            </a:r>
            <a:endParaRPr lang="en-US" sz="2000" b="1" dirty="0"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6A5AAF1-19C9-441E-9A78-FFA02064E8E3}"/>
              </a:ext>
            </a:extLst>
          </p:cNvPr>
          <p:cNvSpPr txBox="1">
            <a:spLocks/>
          </p:cNvSpPr>
          <p:nvPr/>
        </p:nvSpPr>
        <p:spPr>
          <a:xfrm>
            <a:off x="7905180" y="1660097"/>
            <a:ext cx="3557719" cy="135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</a:rPr>
              <a:t>As exportações intensivas em </a:t>
            </a:r>
            <a:r>
              <a:rPr lang="pt-PT" sz="1400" b="1" dirty="0">
                <a:solidFill>
                  <a:schemeClr val="tx1"/>
                </a:solidFill>
              </a:rPr>
              <a:t>I&amp;D</a:t>
            </a:r>
            <a:r>
              <a:rPr lang="pt-PT" sz="1400" dirty="0">
                <a:solidFill>
                  <a:schemeClr val="tx1"/>
                </a:solidFill>
              </a:rPr>
              <a:t> e em </a:t>
            </a:r>
            <a:r>
              <a:rPr lang="pt-PT" sz="1400" b="1" dirty="0">
                <a:solidFill>
                  <a:schemeClr val="tx1"/>
                </a:solidFill>
              </a:rPr>
              <a:t>diferenciação do produto </a:t>
            </a:r>
            <a:r>
              <a:rPr lang="pt-PT" sz="1400" dirty="0">
                <a:solidFill>
                  <a:schemeClr val="tx1"/>
                </a:solidFill>
              </a:rPr>
              <a:t>são as que mais contribuem para a capacidade exportadora da ASEAN.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14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Vietname</a:t>
            </a: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volta a destacar um crescimento das exportações de todos os setores (com I&amp;D a crescer mais de 2000% em 2016 face a 2007).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14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efeito de competitividade </a:t>
            </a:r>
            <a:r>
              <a:rPr lang="pt-PT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desempenhou novamente um papel fundamental na performance exportadora de todos os setores.</a:t>
            </a:r>
          </a:p>
        </p:txBody>
      </p:sp>
    </p:spTree>
    <p:extLst>
      <p:ext uri="{BB962C8B-B14F-4D97-AF65-F5344CB8AC3E}">
        <p14:creationId xmlns:p14="http://schemas.microsoft.com/office/powerpoint/2010/main" val="340393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Graphic spid="12" grpId="0">
        <p:bldAsOne/>
      </p:bldGraphic>
      <p:bldP spid="10" grpId="0"/>
      <p:bldP spid="13" grpId="0"/>
      <p:bldP spid="14" grpId="0" animBg="1"/>
      <p:bldGraphic spid="15" grpId="0">
        <p:bldAsOne/>
      </p:bldGraphic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980602" cy="640080"/>
          </a:xfrm>
        </p:spPr>
        <p:txBody>
          <a:bodyPr>
            <a:normAutofit/>
          </a:bodyPr>
          <a:lstStyle/>
          <a:p>
            <a:r>
              <a:rPr lang="en-US" b="1" dirty="0" err="1"/>
              <a:t>Análise</a:t>
            </a:r>
            <a:r>
              <a:rPr lang="en-US" b="1" dirty="0"/>
              <a:t> </a:t>
            </a:r>
            <a:r>
              <a:rPr lang="en-US" b="1" i="1" dirty="0"/>
              <a:t>Constant Market Share </a:t>
            </a:r>
            <a:r>
              <a:rPr lang="en-US" b="1" dirty="0"/>
              <a:t>(1/3)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59C6B33-81A8-4941-8147-E3FC4245CC12}"/>
              </a:ext>
            </a:extLst>
          </p:cNvPr>
          <p:cNvSpPr/>
          <p:nvPr/>
        </p:nvSpPr>
        <p:spPr>
          <a:xfrm>
            <a:off x="914400" y="1439621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dirty="0"/>
              <a:t>A </a:t>
            </a:r>
            <a:r>
              <a:rPr lang="pt-PT" sz="1600" b="1" dirty="0"/>
              <a:t>análise </a:t>
            </a:r>
            <a:r>
              <a:rPr lang="pt-PT" sz="1600" b="1" i="1" dirty="0" err="1"/>
              <a:t>constant</a:t>
            </a:r>
            <a:r>
              <a:rPr lang="pt-PT" sz="1600" b="1" i="1" dirty="0"/>
              <a:t> </a:t>
            </a:r>
            <a:r>
              <a:rPr lang="pt-PT" sz="1600" b="1" i="1" dirty="0" err="1"/>
              <a:t>market</a:t>
            </a:r>
            <a:r>
              <a:rPr lang="pt-PT" sz="1600" b="1" i="1" dirty="0"/>
              <a:t> share</a:t>
            </a:r>
            <a:r>
              <a:rPr lang="pt-PT" sz="1600" dirty="0"/>
              <a:t> (também comumente designada por análise </a:t>
            </a:r>
            <a:r>
              <a:rPr lang="pt-PT" sz="1600" i="1" dirty="0" err="1"/>
              <a:t>shift</a:t>
            </a:r>
            <a:r>
              <a:rPr lang="pt-PT" sz="1600" i="1" dirty="0"/>
              <a:t>-share</a:t>
            </a:r>
            <a:r>
              <a:rPr lang="pt-PT" sz="1600" dirty="0"/>
              <a:t>) é uma técnica de decomposição que descreve a variação das exportações de um país em diferentes componentes, considerando um determinado mercado de destino.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F9375E32-92C4-4737-AE86-2C3C4C7010AC}"/>
                  </a:ext>
                </a:extLst>
              </p:cNvPr>
              <p:cNvSpPr/>
              <p:nvPr/>
            </p:nvSpPr>
            <p:spPr>
              <a:xfrm>
                <a:off x="1631829" y="2676669"/>
                <a:ext cx="8928342" cy="572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pt-PT" sz="28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PT" sz="2800" i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pt-PT" sz="28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PT" sz="2800" i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pt-PT" sz="2800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pt-PT" sz="28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PT" sz="2800" i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Sup>
                        <m:sSubSup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2800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pt-PT" sz="280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pt-PT" sz="2800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pt-PT" sz="28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bSup>
                        <m:sSubSup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PT" sz="28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pt-PT" sz="280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pt-PT" sz="2800" dirty="0"/>
              </a:p>
            </p:txBody>
          </p:sp>
        </mc:Choice>
        <mc:Fallback xmlns="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F9375E32-92C4-4737-AE86-2C3C4C7010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829" y="2676669"/>
                <a:ext cx="8928342" cy="5722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2">
            <a:extLst>
              <a:ext uri="{FF2B5EF4-FFF2-40B4-BE49-F238E27FC236}">
                <a16:creationId xmlns:a16="http://schemas.microsoft.com/office/drawing/2014/main" id="{8761385A-215F-4497-98C7-CE1C164D8B94}"/>
              </a:ext>
            </a:extLst>
          </p:cNvPr>
          <p:cNvSpPr>
            <a:spLocks/>
          </p:cNvSpPr>
          <p:nvPr/>
        </p:nvSpPr>
        <p:spPr bwMode="auto">
          <a:xfrm rot="5400000">
            <a:off x="3312673" y="1636987"/>
            <a:ext cx="342399" cy="3448464"/>
          </a:xfrm>
          <a:prstGeom prst="rightBrace">
            <a:avLst>
              <a:gd name="adj1" fmla="val 68421"/>
              <a:gd name="adj2" fmla="val 50000"/>
            </a:avLst>
          </a:prstGeom>
          <a:noFill/>
          <a:ln w="3175">
            <a:solidFill>
              <a:schemeClr val="tx1">
                <a:lumMod val="10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PT"/>
          </a:p>
        </p:txBody>
      </p:sp>
      <p:sp>
        <p:nvSpPr>
          <p:cNvPr id="19" name="Right Brace 2">
            <a:extLst>
              <a:ext uri="{FF2B5EF4-FFF2-40B4-BE49-F238E27FC236}">
                <a16:creationId xmlns:a16="http://schemas.microsoft.com/office/drawing/2014/main" id="{ABBA23C8-40BB-4594-908D-4F6B548B235E}"/>
              </a:ext>
            </a:extLst>
          </p:cNvPr>
          <p:cNvSpPr>
            <a:spLocks/>
          </p:cNvSpPr>
          <p:nvPr/>
        </p:nvSpPr>
        <p:spPr bwMode="auto">
          <a:xfrm rot="5400000">
            <a:off x="6693426" y="2278444"/>
            <a:ext cx="342400" cy="2252869"/>
          </a:xfrm>
          <a:prstGeom prst="rightBrace">
            <a:avLst>
              <a:gd name="adj1" fmla="val 68421"/>
              <a:gd name="adj2" fmla="val 50000"/>
            </a:avLst>
          </a:prstGeom>
          <a:noFill/>
          <a:ln w="3175">
            <a:solidFill>
              <a:schemeClr val="tx1">
                <a:lumMod val="10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PT"/>
          </a:p>
        </p:txBody>
      </p:sp>
      <p:sp>
        <p:nvSpPr>
          <p:cNvPr id="20" name="Right Brace 2">
            <a:extLst>
              <a:ext uri="{FF2B5EF4-FFF2-40B4-BE49-F238E27FC236}">
                <a16:creationId xmlns:a16="http://schemas.microsoft.com/office/drawing/2014/main" id="{38F7DA26-8491-46C2-988C-FCC47ED22F5C}"/>
              </a:ext>
            </a:extLst>
          </p:cNvPr>
          <p:cNvSpPr>
            <a:spLocks/>
          </p:cNvSpPr>
          <p:nvPr/>
        </p:nvSpPr>
        <p:spPr bwMode="auto">
          <a:xfrm rot="5400000">
            <a:off x="9245918" y="2404903"/>
            <a:ext cx="342402" cy="2030482"/>
          </a:xfrm>
          <a:prstGeom prst="rightBrace">
            <a:avLst>
              <a:gd name="adj1" fmla="val 68421"/>
              <a:gd name="adj2" fmla="val 50000"/>
            </a:avLst>
          </a:prstGeom>
          <a:noFill/>
          <a:ln w="3175">
            <a:solidFill>
              <a:schemeClr val="tx1">
                <a:lumMod val="10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PT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37F8FB5-07BC-4F8A-A157-67109DBB0169}"/>
              </a:ext>
            </a:extLst>
          </p:cNvPr>
          <p:cNvSpPr txBox="1"/>
          <p:nvPr/>
        </p:nvSpPr>
        <p:spPr>
          <a:xfrm>
            <a:off x="1759640" y="3603076"/>
            <a:ext cx="3448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Efeito Crescimento </a:t>
            </a:r>
          </a:p>
          <a:p>
            <a:pPr algn="ctr"/>
            <a:r>
              <a:rPr lang="pt-PT" sz="1600" dirty="0"/>
              <a:t>Total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2B0C2FF-DD9F-476C-B429-40C08F8640DD}"/>
              </a:ext>
            </a:extLst>
          </p:cNvPr>
          <p:cNvSpPr txBox="1"/>
          <p:nvPr/>
        </p:nvSpPr>
        <p:spPr>
          <a:xfrm>
            <a:off x="5168349" y="3603076"/>
            <a:ext cx="3448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Efeito Estrutura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1055383-B866-48B5-A1C1-8581C3CAD55E}"/>
              </a:ext>
            </a:extLst>
          </p:cNvPr>
          <p:cNvSpPr txBox="1"/>
          <p:nvPr/>
        </p:nvSpPr>
        <p:spPr>
          <a:xfrm>
            <a:off x="7692886" y="3607239"/>
            <a:ext cx="3448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Efeito Competitividade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7CD873C-CD3E-47E7-84CC-13CF8DBD21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4214847"/>
            <a:ext cx="11045688" cy="2547891"/>
          </a:xfrm>
        </p:spPr>
        <p:txBody>
          <a:bodyPr>
            <a:normAutofit lnSpcReduction="10000"/>
          </a:bodyPr>
          <a:lstStyle/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i="1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Xij</a:t>
            </a: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exportações do país  em análise do produto i para um mercado de destino j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X*</a:t>
            </a:r>
            <a:r>
              <a:rPr lang="pt-PT" sz="1500" i="1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exportações mundiais do produto i para o mercado de destino j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 –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produto/setor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país de destino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500" i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 – 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quota de mercado do país em análise no mercado de destino j : rácio entre as exportações do  país analisado e as  exportações mundiais para o mercado de destino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5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Efeito Crescimento Total</a:t>
            </a:r>
            <a:r>
              <a:rPr lang="pt-PT" sz="15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variação das exportações do país em análise para a área de destino (ou seja, conjunto dos países de destino). </a:t>
            </a:r>
          </a:p>
        </p:txBody>
      </p:sp>
    </p:spTree>
    <p:extLst>
      <p:ext uri="{BB962C8B-B14F-4D97-AF65-F5344CB8AC3E}">
        <p14:creationId xmlns:p14="http://schemas.microsoft.com/office/powerpoint/2010/main" val="3422324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BBCCD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48D58CF-F4AE-42B1-8FE1-38DE3EF59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865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032ADF-8180-4120-B2E6-855ED6A3997D}"/>
              </a:ext>
            </a:extLst>
          </p:cNvPr>
          <p:cNvSpPr/>
          <p:nvPr/>
        </p:nvSpPr>
        <p:spPr>
          <a:xfrm>
            <a:off x="7883998" y="1468546"/>
            <a:ext cx="3828646" cy="4908363"/>
          </a:xfrm>
          <a:prstGeom prst="rect">
            <a:avLst/>
          </a:prstGeom>
          <a:solidFill>
            <a:srgbClr val="BB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26" name="L-Shape 25">
            <a:extLst>
              <a:ext uri="{FF2B5EF4-FFF2-40B4-BE49-F238E27FC236}">
                <a16:creationId xmlns:a16="http://schemas.microsoft.com/office/drawing/2014/main" id="{1FB24710-05E3-40BD-8AA0-841B52B9326E}"/>
              </a:ext>
            </a:extLst>
          </p:cNvPr>
          <p:cNvSpPr/>
          <p:nvPr/>
        </p:nvSpPr>
        <p:spPr>
          <a:xfrm rot="16200000">
            <a:off x="10904744" y="5569010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5FC542-996C-4A20-8301-FAFA64B939AE}"/>
              </a:ext>
            </a:extLst>
          </p:cNvPr>
          <p:cNvSpPr txBox="1">
            <a:spLocks/>
          </p:cNvSpPr>
          <p:nvPr/>
        </p:nvSpPr>
        <p:spPr>
          <a:xfrm>
            <a:off x="574215" y="421552"/>
            <a:ext cx="973597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O </a:t>
            </a:r>
            <a:r>
              <a:rPr lang="en-US" b="1" dirty="0" err="1"/>
              <a:t>potencial</a:t>
            </a:r>
            <a:r>
              <a:rPr lang="en-US" b="1" dirty="0"/>
              <a:t> de </a:t>
            </a:r>
            <a:r>
              <a:rPr lang="en-US" b="1" dirty="0" err="1"/>
              <a:t>comércio</a:t>
            </a:r>
            <a:r>
              <a:rPr lang="en-US" b="1" dirty="0"/>
              <a:t> da ASEAN no </a:t>
            </a:r>
            <a:r>
              <a:rPr lang="en-US" b="1" dirty="0" err="1"/>
              <a:t>mercado</a:t>
            </a:r>
            <a:r>
              <a:rPr lang="en-US" b="1" dirty="0"/>
              <a:t> </a:t>
            </a:r>
            <a:r>
              <a:rPr lang="en-US" b="1" dirty="0" err="1"/>
              <a:t>europeu</a:t>
            </a:r>
            <a:r>
              <a:rPr lang="en-US" b="1" dirty="0"/>
              <a:t> (1/3)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3C9FBD02-0A25-4F6E-A411-67E57DEF7E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462644"/>
              </p:ext>
            </p:extLst>
          </p:nvPr>
        </p:nvGraphicFramePr>
        <p:xfrm>
          <a:off x="429858" y="2250456"/>
          <a:ext cx="6989272" cy="4152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2447DC-4FC0-4D23-8DC2-69663B057930}"/>
              </a:ext>
            </a:extLst>
          </p:cNvPr>
          <p:cNvSpPr txBox="1">
            <a:spLocks/>
          </p:cNvSpPr>
          <p:nvPr/>
        </p:nvSpPr>
        <p:spPr>
          <a:xfrm>
            <a:off x="7905180" y="1752861"/>
            <a:ext cx="3557719" cy="135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</a:rPr>
              <a:t>Verificamos que, em todos os membros da ASEAN, </a:t>
            </a:r>
            <a:r>
              <a:rPr lang="pt-PT" sz="1400" b="1" dirty="0">
                <a:solidFill>
                  <a:schemeClr val="tx1"/>
                </a:solidFill>
              </a:rPr>
              <a:t>mais de 15% </a:t>
            </a:r>
            <a:r>
              <a:rPr lang="pt-PT" sz="1400" dirty="0">
                <a:solidFill>
                  <a:schemeClr val="tx1"/>
                </a:solidFill>
              </a:rPr>
              <a:t>do total das categorias de produto apresentam potencial para expandir as exportações.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</a:rPr>
              <a:t>Apesar das diferenças existentes, os membros da ASEAN têm potencial de comércio em produtos inseridos nas fileiras de </a:t>
            </a:r>
            <a:r>
              <a:rPr lang="pt-PT" sz="1400" b="1" dirty="0">
                <a:solidFill>
                  <a:schemeClr val="tx1"/>
                </a:solidFill>
              </a:rPr>
              <a:t>alimentos e agricultura</a:t>
            </a:r>
            <a:r>
              <a:rPr lang="pt-PT" sz="1400" dirty="0">
                <a:solidFill>
                  <a:schemeClr val="tx1"/>
                </a:solidFill>
              </a:rPr>
              <a:t>, </a:t>
            </a:r>
            <a:r>
              <a:rPr lang="pt-PT" sz="1400" b="1" dirty="0">
                <a:solidFill>
                  <a:schemeClr val="tx1"/>
                </a:solidFill>
              </a:rPr>
              <a:t>roupas e calçado</a:t>
            </a:r>
            <a:r>
              <a:rPr lang="pt-PT" sz="1400" dirty="0">
                <a:solidFill>
                  <a:schemeClr val="tx1"/>
                </a:solidFill>
              </a:rPr>
              <a:t>, mas também em produtos mais tecnológicos,  como </a:t>
            </a:r>
            <a:r>
              <a:rPr lang="pt-PT" sz="1400" b="1" dirty="0">
                <a:solidFill>
                  <a:schemeClr val="tx1"/>
                </a:solidFill>
              </a:rPr>
              <a:t>material eletrónico </a:t>
            </a:r>
            <a:r>
              <a:rPr lang="pt-PT" sz="1400" dirty="0">
                <a:solidFill>
                  <a:schemeClr val="tx1"/>
                </a:solidFill>
              </a:rPr>
              <a:t>e </a:t>
            </a:r>
            <a:r>
              <a:rPr lang="pt-PT" sz="1400" b="1" dirty="0">
                <a:solidFill>
                  <a:schemeClr val="tx1"/>
                </a:solidFill>
              </a:rPr>
              <a:t>maquinaria.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PT" sz="1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558B3-5BFA-40AB-B8B4-162E10EEA9BB}"/>
              </a:ext>
            </a:extLst>
          </p:cNvPr>
          <p:cNvSpPr/>
          <p:nvPr/>
        </p:nvSpPr>
        <p:spPr>
          <a:xfrm>
            <a:off x="729100" y="1543086"/>
            <a:ext cx="6690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Perfil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cruzamento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orientação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geográfica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complementaridade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comércio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(nº de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categorias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produto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426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BBCCD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71854B-F0D8-4244-9BC2-C84E8792B79B}"/>
              </a:ext>
            </a:extLst>
          </p:cNvPr>
          <p:cNvSpPr/>
          <p:nvPr/>
        </p:nvSpPr>
        <p:spPr>
          <a:xfrm>
            <a:off x="6518484" y="1657130"/>
            <a:ext cx="4952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Existe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potencial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para a ASEAN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aumentar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suas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para a UE?</a:t>
            </a:r>
            <a:endParaRPr lang="en-US" b="1" dirty="0"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5FC542-996C-4A20-8301-FAFA64B939AE}"/>
              </a:ext>
            </a:extLst>
          </p:cNvPr>
          <p:cNvSpPr txBox="1">
            <a:spLocks/>
          </p:cNvSpPr>
          <p:nvPr/>
        </p:nvSpPr>
        <p:spPr>
          <a:xfrm>
            <a:off x="574215" y="421552"/>
            <a:ext cx="973597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O </a:t>
            </a:r>
            <a:r>
              <a:rPr lang="en-US" b="1" dirty="0" err="1"/>
              <a:t>potencial</a:t>
            </a:r>
            <a:r>
              <a:rPr lang="en-US" b="1" dirty="0"/>
              <a:t> de </a:t>
            </a:r>
            <a:r>
              <a:rPr lang="en-US" b="1" dirty="0" err="1"/>
              <a:t>comércio</a:t>
            </a:r>
            <a:r>
              <a:rPr lang="en-US" b="1" dirty="0"/>
              <a:t> da ASEAN no </a:t>
            </a:r>
            <a:r>
              <a:rPr lang="en-US" b="1" dirty="0" err="1"/>
              <a:t>mercado</a:t>
            </a:r>
            <a:r>
              <a:rPr lang="en-US" b="1" dirty="0"/>
              <a:t> </a:t>
            </a:r>
            <a:r>
              <a:rPr lang="en-US" b="1" dirty="0" err="1"/>
              <a:t>europeu</a:t>
            </a:r>
            <a:r>
              <a:rPr lang="en-US" b="1" dirty="0"/>
              <a:t> (2/3)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Gráfico 9">
                <a:extLst>
                  <a:ext uri="{FF2B5EF4-FFF2-40B4-BE49-F238E27FC236}">
                    <a16:creationId xmlns:a16="http://schemas.microsoft.com/office/drawing/2014/main" id="{904CB115-7411-422F-BB87-ECD4FB812D3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04415206"/>
                  </p:ext>
                </p:extLst>
              </p:nvPr>
            </p:nvGraphicFramePr>
            <p:xfrm>
              <a:off x="6596178" y="2506991"/>
              <a:ext cx="4770551" cy="368177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904CB115-7411-422F-BB87-ECD4FB812D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6178" y="2506991"/>
                <a:ext cx="4770551" cy="368177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4C1D16D-1FEB-4FFC-840D-C19FD90602DF}"/>
              </a:ext>
            </a:extLst>
          </p:cNvPr>
          <p:cNvSpPr/>
          <p:nvPr/>
        </p:nvSpPr>
        <p:spPr>
          <a:xfrm>
            <a:off x="8296746" y="3993935"/>
            <a:ext cx="1369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IOG &lt; 1 ICC &gt; 1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5394E06C-A776-4C17-942A-545A46A176CF}"/>
              </a:ext>
            </a:extLst>
          </p:cNvPr>
          <p:cNvSpPr/>
          <p:nvPr/>
        </p:nvSpPr>
        <p:spPr>
          <a:xfrm>
            <a:off x="807816" y="1643878"/>
            <a:ext cx="4952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+mj-lt"/>
                <a:cs typeface="Times New Roman" panose="02020603050405020304" pitchFamily="18" charset="0"/>
              </a:rPr>
              <a:t>Tarifas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aplicadas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pela UE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às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exportações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da ASEAN (2007)</a:t>
            </a:r>
            <a:endParaRPr lang="en-US" b="1" dirty="0">
              <a:latin typeface="+mj-lt"/>
            </a:endParaRPr>
          </a:p>
        </p:txBody>
      </p:sp>
      <p:graphicFrame>
        <p:nvGraphicFramePr>
          <p:cNvPr id="15" name="Gráfico 10">
            <a:extLst>
              <a:ext uri="{FF2B5EF4-FFF2-40B4-BE49-F238E27FC236}">
                <a16:creationId xmlns:a16="http://schemas.microsoft.com/office/drawing/2014/main" id="{8729944C-A859-4C3F-B605-467432E8CFF5}"/>
              </a:ext>
            </a:extLst>
          </p:cNvPr>
          <p:cNvGraphicFramePr>
            <a:graphicFrameLocks/>
          </p:cNvGraphicFramePr>
          <p:nvPr/>
        </p:nvGraphicFramePr>
        <p:xfrm>
          <a:off x="395063" y="2347965"/>
          <a:ext cx="5777948" cy="4075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37">
            <a:extLst>
              <a:ext uri="{FF2B5EF4-FFF2-40B4-BE49-F238E27FC236}">
                <a16:creationId xmlns:a16="http://schemas.microsoft.com/office/drawing/2014/main" id="{4F8AD091-F722-4AF9-9EBA-193457305451}"/>
              </a:ext>
            </a:extLst>
          </p:cNvPr>
          <p:cNvSpPr/>
          <p:nvPr/>
        </p:nvSpPr>
        <p:spPr>
          <a:xfrm>
            <a:off x="6372717" y="1657130"/>
            <a:ext cx="4952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Tarifas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aplicadas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pela UE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às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exportações</a:t>
            </a: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ASEAN (2016)</a:t>
            </a:r>
            <a:endParaRPr lang="en-US" b="1" dirty="0">
              <a:latin typeface="+mj-lt"/>
            </a:endParaRPr>
          </a:p>
        </p:txBody>
      </p:sp>
      <p:graphicFrame>
        <p:nvGraphicFramePr>
          <p:cNvPr id="17" name="Gráfico 6">
            <a:extLst>
              <a:ext uri="{FF2B5EF4-FFF2-40B4-BE49-F238E27FC236}">
                <a16:creationId xmlns:a16="http://schemas.microsoft.com/office/drawing/2014/main" id="{16F826DE-D39D-4E50-9F99-BBAA24472E67}"/>
              </a:ext>
            </a:extLst>
          </p:cNvPr>
          <p:cNvGraphicFramePr>
            <a:graphicFrameLocks/>
          </p:cNvGraphicFramePr>
          <p:nvPr/>
        </p:nvGraphicFramePr>
        <p:xfrm>
          <a:off x="6140698" y="2303461"/>
          <a:ext cx="5777948" cy="413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308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4" grpId="0"/>
      <p:bldGraphic spid="15" grpId="0">
        <p:bldAsOne/>
      </p:bldGraphic>
      <p:bldP spid="16" grpId="0"/>
      <p:bldGraphic spid="17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BBCCD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5FC542-996C-4A20-8301-FAFA64B939AE}"/>
              </a:ext>
            </a:extLst>
          </p:cNvPr>
          <p:cNvSpPr txBox="1">
            <a:spLocks/>
          </p:cNvSpPr>
          <p:nvPr/>
        </p:nvSpPr>
        <p:spPr>
          <a:xfrm>
            <a:off x="574215" y="421552"/>
            <a:ext cx="973597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O </a:t>
            </a:r>
            <a:r>
              <a:rPr lang="en-US" b="1" dirty="0" err="1"/>
              <a:t>potencial</a:t>
            </a:r>
            <a:r>
              <a:rPr lang="en-US" b="1" dirty="0"/>
              <a:t> de </a:t>
            </a:r>
            <a:r>
              <a:rPr lang="en-US" b="1" dirty="0" err="1"/>
              <a:t>comércio</a:t>
            </a:r>
            <a:r>
              <a:rPr lang="en-US" b="1" dirty="0"/>
              <a:t> da ASEAN no </a:t>
            </a:r>
            <a:r>
              <a:rPr lang="en-US" b="1" dirty="0" err="1"/>
              <a:t>mercado</a:t>
            </a:r>
            <a:r>
              <a:rPr lang="en-US" b="1" dirty="0"/>
              <a:t> </a:t>
            </a:r>
            <a:r>
              <a:rPr lang="en-US" b="1" dirty="0" err="1"/>
              <a:t>europeu</a:t>
            </a:r>
            <a:r>
              <a:rPr lang="en-US" b="1" dirty="0"/>
              <a:t> (3/3)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1DA436A6-8032-44F2-8171-1C9109F6CCB4}"/>
              </a:ext>
            </a:extLst>
          </p:cNvPr>
          <p:cNvSpPr/>
          <p:nvPr/>
        </p:nvSpPr>
        <p:spPr>
          <a:xfrm>
            <a:off x="1059614" y="1597592"/>
            <a:ext cx="5778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+mj-lt"/>
                <a:cs typeface="Times New Roman" panose="02020603050405020304" pitchFamily="18" charset="0"/>
              </a:rPr>
              <a:t>Número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barreiras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não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pautais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aplicadas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pela UE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às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cs typeface="Times New Roman" panose="02020603050405020304" pitchFamily="18" charset="0"/>
              </a:rPr>
              <a:t>exportações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da ASEAN (2007 e 2016)</a:t>
            </a:r>
            <a:endParaRPr lang="en-US" b="1" dirty="0">
              <a:latin typeface="+mj-lt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7BD6031-90FE-4B2D-B3A9-8E148F6C61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825613"/>
              </p:ext>
            </p:extLst>
          </p:nvPr>
        </p:nvGraphicFramePr>
        <p:xfrm>
          <a:off x="1059614" y="2243922"/>
          <a:ext cx="5897778" cy="413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7D1FBC0-34A4-4C59-A1FC-3802CC21A3AF}"/>
              </a:ext>
            </a:extLst>
          </p:cNvPr>
          <p:cNvSpPr/>
          <p:nvPr/>
        </p:nvSpPr>
        <p:spPr>
          <a:xfrm>
            <a:off x="7883998" y="1468546"/>
            <a:ext cx="3828646" cy="4908363"/>
          </a:xfrm>
          <a:prstGeom prst="rect">
            <a:avLst/>
          </a:prstGeom>
          <a:solidFill>
            <a:srgbClr val="BB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807CE17E-51AF-492A-9CBA-BF372A35BFF5}"/>
              </a:ext>
            </a:extLst>
          </p:cNvPr>
          <p:cNvSpPr/>
          <p:nvPr/>
        </p:nvSpPr>
        <p:spPr>
          <a:xfrm rot="16200000">
            <a:off x="10904744" y="5569010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04C75F-F7AE-4118-8B3B-23BCC5C56E73}"/>
              </a:ext>
            </a:extLst>
          </p:cNvPr>
          <p:cNvSpPr txBox="1">
            <a:spLocks/>
          </p:cNvSpPr>
          <p:nvPr/>
        </p:nvSpPr>
        <p:spPr>
          <a:xfrm>
            <a:off x="7883998" y="1788586"/>
            <a:ext cx="3557719" cy="135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400" dirty="0" err="1">
                <a:solidFill>
                  <a:schemeClr val="tx1"/>
                </a:solidFill>
              </a:rPr>
              <a:t>Em</a:t>
            </a:r>
            <a:r>
              <a:rPr lang="en-GB" sz="1400" dirty="0">
                <a:solidFill>
                  <a:schemeClr val="tx1"/>
                </a:solidFill>
              </a:rPr>
              <a:t> 2007, as </a:t>
            </a:r>
            <a:r>
              <a:rPr lang="en-GB" sz="1400" dirty="0" err="1">
                <a:solidFill>
                  <a:schemeClr val="tx1"/>
                </a:solidFill>
              </a:rPr>
              <a:t>medidas</a:t>
            </a:r>
            <a:r>
              <a:rPr lang="en-GB" sz="1400" dirty="0">
                <a:solidFill>
                  <a:schemeClr val="tx1"/>
                </a:solidFill>
              </a:rPr>
              <a:t> antidumping </a:t>
            </a:r>
            <a:r>
              <a:rPr lang="en-GB" sz="1400" dirty="0" err="1">
                <a:solidFill>
                  <a:schemeClr val="tx1"/>
                </a:solidFill>
              </a:rPr>
              <a:t>incidem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sobretudo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sobre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produtos</a:t>
            </a:r>
            <a:r>
              <a:rPr lang="en-GB" sz="1400" dirty="0">
                <a:solidFill>
                  <a:schemeClr val="tx1"/>
                </a:solidFill>
              </a:rPr>
              <a:t> de </a:t>
            </a:r>
            <a:r>
              <a:rPr lang="en-GB" sz="1400" dirty="0" err="1">
                <a:solidFill>
                  <a:schemeClr val="tx1"/>
                </a:solidFill>
              </a:rPr>
              <a:t>aço</a:t>
            </a:r>
            <a:r>
              <a:rPr lang="en-GB" sz="1400" dirty="0">
                <a:solidFill>
                  <a:schemeClr val="tx1"/>
                </a:solidFill>
              </a:rPr>
              <a:t> e ferro, </a:t>
            </a:r>
            <a:r>
              <a:rPr lang="en-GB" sz="1400" dirty="0" err="1">
                <a:solidFill>
                  <a:schemeClr val="tx1"/>
                </a:solidFill>
              </a:rPr>
              <a:t>produtos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químicos</a:t>
            </a:r>
            <a:r>
              <a:rPr lang="en-GB" sz="1400" dirty="0">
                <a:solidFill>
                  <a:schemeClr val="tx1"/>
                </a:solidFill>
              </a:rPr>
              <a:t>, </a:t>
            </a:r>
            <a:r>
              <a:rPr lang="en-GB" sz="1400" dirty="0" err="1">
                <a:solidFill>
                  <a:schemeClr val="tx1"/>
                </a:solidFill>
              </a:rPr>
              <a:t>plásticos</a:t>
            </a:r>
            <a:r>
              <a:rPr lang="en-GB" sz="1400" dirty="0">
                <a:solidFill>
                  <a:schemeClr val="tx1"/>
                </a:solidFill>
              </a:rPr>
              <a:t> e </a:t>
            </a:r>
            <a:r>
              <a:rPr lang="en-GB" sz="1400" dirty="0" err="1">
                <a:solidFill>
                  <a:schemeClr val="tx1"/>
                </a:solidFill>
              </a:rPr>
              <a:t>maquinaria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elétrica</a:t>
            </a:r>
            <a:r>
              <a:rPr lang="en-GB" sz="1400" dirty="0">
                <a:solidFill>
                  <a:schemeClr val="tx1"/>
                </a:solidFill>
              </a:rPr>
              <a:t>.  </a:t>
            </a:r>
            <a:r>
              <a:rPr lang="en-GB" sz="1400" dirty="0" err="1">
                <a:solidFill>
                  <a:schemeClr val="tx1"/>
                </a:solidFill>
              </a:rPr>
              <a:t>Já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em</a:t>
            </a:r>
            <a:r>
              <a:rPr lang="en-GB" sz="1400" dirty="0">
                <a:solidFill>
                  <a:schemeClr val="tx1"/>
                </a:solidFill>
              </a:rPr>
              <a:t> 2016, </a:t>
            </a:r>
            <a:r>
              <a:rPr lang="en-GB" sz="1400" dirty="0" err="1">
                <a:solidFill>
                  <a:schemeClr val="tx1"/>
                </a:solidFill>
              </a:rPr>
              <a:t>estas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medidas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são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também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dirigidas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aos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veículos</a:t>
            </a:r>
            <a:r>
              <a:rPr lang="en-GB" sz="1400" dirty="0">
                <a:solidFill>
                  <a:schemeClr val="tx1"/>
                </a:solidFill>
              </a:rPr>
              <a:t> e </a:t>
            </a:r>
            <a:r>
              <a:rPr lang="en-GB" sz="1400" dirty="0" err="1">
                <a:solidFill>
                  <a:schemeClr val="tx1"/>
                </a:solidFill>
              </a:rPr>
              <a:t>suas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partes</a:t>
            </a:r>
            <a:r>
              <a:rPr lang="en-GB" sz="1400" dirty="0">
                <a:solidFill>
                  <a:schemeClr val="tx1"/>
                </a:solidFill>
              </a:rPr>
              <a:t>, </a:t>
            </a:r>
            <a:r>
              <a:rPr lang="en-GB" sz="1400" dirty="0" err="1">
                <a:solidFill>
                  <a:schemeClr val="tx1"/>
                </a:solidFill>
              </a:rPr>
              <a:t>artigos</a:t>
            </a:r>
            <a:r>
              <a:rPr lang="en-GB" sz="1400" dirty="0">
                <a:solidFill>
                  <a:schemeClr val="tx1"/>
                </a:solidFill>
              </a:rPr>
              <a:t> de </a:t>
            </a:r>
            <a:r>
              <a:rPr lang="en-GB" sz="1400" dirty="0" err="1">
                <a:solidFill>
                  <a:schemeClr val="tx1"/>
                </a:solidFill>
              </a:rPr>
              <a:t>vidro</a:t>
            </a:r>
            <a:r>
              <a:rPr lang="en-GB" sz="1400" dirty="0">
                <a:solidFill>
                  <a:schemeClr val="tx1"/>
                </a:solidFill>
              </a:rPr>
              <a:t> e biodiesel.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tx1"/>
                </a:solidFill>
              </a:rPr>
              <a:t>Em 2016,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verificamos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a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emergência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das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medidas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SPS, que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são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aplicadas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aos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produtos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agrícolas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(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sobretudo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alimentos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de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origem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a typeface="Calibri" panose="020F0502020204030204" pitchFamily="34" charset="0"/>
              </a:rPr>
              <a:t>não</a:t>
            </a:r>
            <a:r>
              <a:rPr lang="en-GB" sz="1400" dirty="0">
                <a:solidFill>
                  <a:schemeClr val="tx1"/>
                </a:solidFill>
                <a:ea typeface="Calibri" panose="020F0502020204030204" pitchFamily="34" charset="0"/>
              </a:rPr>
              <a:t> animal).</a:t>
            </a:r>
            <a:r>
              <a:rPr lang="pt-PT" sz="1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445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315363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6877119" cy="640080"/>
          </a:xfrm>
        </p:spPr>
        <p:txBody>
          <a:bodyPr/>
          <a:lstStyle/>
          <a:p>
            <a:r>
              <a:rPr lang="en-US" b="1" dirty="0" err="1"/>
              <a:t>Considerações</a:t>
            </a:r>
            <a:r>
              <a:rPr lang="en-US" b="1" dirty="0"/>
              <a:t> </a:t>
            </a:r>
            <a:r>
              <a:rPr lang="en-US" b="1" dirty="0" err="1"/>
              <a:t>finais</a:t>
            </a:r>
            <a:endParaRPr lang="en-US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4D68A9-F58E-4D7E-97BE-97EC8D108275}"/>
              </a:ext>
            </a:extLst>
          </p:cNvPr>
          <p:cNvSpPr/>
          <p:nvPr/>
        </p:nvSpPr>
        <p:spPr>
          <a:xfrm>
            <a:off x="574215" y="5440407"/>
            <a:ext cx="11146730" cy="10132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153F313C-AC93-4D2E-BAFE-800F1D9707FF}"/>
              </a:ext>
            </a:extLst>
          </p:cNvPr>
          <p:cNvSpPr txBox="1"/>
          <p:nvPr/>
        </p:nvSpPr>
        <p:spPr>
          <a:xfrm>
            <a:off x="599382" y="1423082"/>
            <a:ext cx="4191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kern="0" dirty="0">
                <a:solidFill>
                  <a:srgbClr val="416F84">
                    <a:lumMod val="75000"/>
                  </a:srgbClr>
                </a:solidFill>
              </a:rPr>
              <a:t>Principal dificuldade</a:t>
            </a:r>
            <a:endParaRPr kumimoji="0" lang="pt-PT" b="1" i="0" u="none" strike="noStrike" kern="0" cap="none" spc="0" normalizeH="0" baseline="0" noProof="0" dirty="0">
              <a:ln>
                <a:noFill/>
              </a:ln>
              <a:solidFill>
                <a:srgbClr val="416F84">
                  <a:lumMod val="75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28" name="Straight Connector 36">
            <a:extLst>
              <a:ext uri="{FF2B5EF4-FFF2-40B4-BE49-F238E27FC236}">
                <a16:creationId xmlns:a16="http://schemas.microsoft.com/office/drawing/2014/main" id="{0BBE95D5-4E3E-45AD-982D-25957D1F2E07}"/>
              </a:ext>
            </a:extLst>
          </p:cNvPr>
          <p:cNvCxnSpPr/>
          <p:nvPr/>
        </p:nvCxnSpPr>
        <p:spPr>
          <a:xfrm>
            <a:off x="710733" y="1888667"/>
            <a:ext cx="2268000" cy="0"/>
          </a:xfrm>
          <a:prstGeom prst="line">
            <a:avLst/>
          </a:prstGeom>
          <a:noFill/>
          <a:ln w="28575" cap="flat" cmpd="sng" algn="ctr">
            <a:solidFill>
              <a:srgbClr val="416F8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0" name="Rectangle 66">
            <a:extLst>
              <a:ext uri="{FF2B5EF4-FFF2-40B4-BE49-F238E27FC236}">
                <a16:creationId xmlns:a16="http://schemas.microsoft.com/office/drawing/2014/main" id="{B57F9A80-C57F-465E-9E7D-30E449F31E92}"/>
              </a:ext>
            </a:extLst>
          </p:cNvPr>
          <p:cNvSpPr/>
          <p:nvPr/>
        </p:nvSpPr>
        <p:spPr>
          <a:xfrm>
            <a:off x="692529" y="1977906"/>
            <a:ext cx="3398972" cy="1361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algn="just" eaLnBrk="0" hangingPunct="0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/>
              <a:t>Conciliar informações sobre comércio e, nomeadamente, tarifas aplicadas pela UE, que não eram facilmente compatíveis com a base de dados escolhida para a análise empírica</a:t>
            </a:r>
          </a:p>
        </p:txBody>
      </p:sp>
      <p:sp>
        <p:nvSpPr>
          <p:cNvPr id="32" name="TextBox 57">
            <a:extLst>
              <a:ext uri="{FF2B5EF4-FFF2-40B4-BE49-F238E27FC236}">
                <a16:creationId xmlns:a16="http://schemas.microsoft.com/office/drawing/2014/main" id="{FE3CAAA0-E77C-4491-810E-47B3ACBE2524}"/>
              </a:ext>
            </a:extLst>
          </p:cNvPr>
          <p:cNvSpPr txBox="1"/>
          <p:nvPr/>
        </p:nvSpPr>
        <p:spPr>
          <a:xfrm>
            <a:off x="8266021" y="1475816"/>
            <a:ext cx="438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kern="0" dirty="0">
                <a:solidFill>
                  <a:srgbClr val="416F84">
                    <a:lumMod val="75000"/>
                  </a:srgbClr>
                </a:solidFill>
              </a:rPr>
              <a:t>Sugestão de estudos futuros</a:t>
            </a:r>
            <a:endParaRPr kumimoji="0" lang="pt-PT" b="1" i="0" u="none" strike="noStrike" kern="0" cap="none" spc="0" normalizeH="0" baseline="0" noProof="0" dirty="0">
              <a:ln>
                <a:noFill/>
              </a:ln>
              <a:solidFill>
                <a:srgbClr val="416F84">
                  <a:lumMod val="75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39" name="Straight Connector 58">
            <a:extLst>
              <a:ext uri="{FF2B5EF4-FFF2-40B4-BE49-F238E27FC236}">
                <a16:creationId xmlns:a16="http://schemas.microsoft.com/office/drawing/2014/main" id="{B83F0A12-E8E0-42B0-AC36-8E67D6D929CA}"/>
              </a:ext>
            </a:extLst>
          </p:cNvPr>
          <p:cNvCxnSpPr/>
          <p:nvPr/>
        </p:nvCxnSpPr>
        <p:spPr>
          <a:xfrm>
            <a:off x="8372893" y="1941401"/>
            <a:ext cx="2268000" cy="0"/>
          </a:xfrm>
          <a:prstGeom prst="line">
            <a:avLst/>
          </a:prstGeom>
          <a:noFill/>
          <a:ln w="28575" cap="flat" cmpd="sng" algn="ctr">
            <a:solidFill>
              <a:srgbClr val="3E6D83"/>
            </a:solidFill>
            <a:prstDash val="solid"/>
          </a:ln>
          <a:effectLst/>
        </p:spPr>
      </p:cxnSp>
      <p:sp>
        <p:nvSpPr>
          <p:cNvPr id="40" name="Rectangle 66">
            <a:extLst>
              <a:ext uri="{FF2B5EF4-FFF2-40B4-BE49-F238E27FC236}">
                <a16:creationId xmlns:a16="http://schemas.microsoft.com/office/drawing/2014/main" id="{CD9AA0BC-84E1-4BDC-858A-56F3D13BE16F}"/>
              </a:ext>
            </a:extLst>
          </p:cNvPr>
          <p:cNvSpPr/>
          <p:nvPr/>
        </p:nvSpPr>
        <p:spPr>
          <a:xfrm>
            <a:off x="8292660" y="2064047"/>
            <a:ext cx="33989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algn="just" eaLnBrk="0" hangingPunct="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/>
              <a:t>Avaliar a indústria dos serviços na ASEAN e a sua influência no acordo com a UE</a:t>
            </a:r>
          </a:p>
          <a:p>
            <a:pPr marL="180000" lvl="0" indent="-180000" algn="just" eaLnBrk="0" hangingPunct="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/>
              <a:t>Investigar a inserção dos membros da ASEAN nas cadeias globais de valor e o seu impacto no comércio com a UE</a:t>
            </a:r>
          </a:p>
          <a:p>
            <a:pPr marL="180000" lvl="0" indent="-180000" algn="just" eaLnBrk="0" hangingPunct="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/>
              <a:t>Considerar a competitividade dos produtos da China VS da ASEAN na UE</a:t>
            </a:r>
          </a:p>
          <a:p>
            <a:pPr marL="180000" lvl="0" indent="-180000" algn="just" eaLnBrk="0" hangingPunct="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/>
              <a:t>Estudar a performance exportadora da UE na ASEAN e o impacto do </a:t>
            </a:r>
            <a:r>
              <a:rPr lang="pt-PT" sz="1400" i="1" kern="0" dirty="0" err="1"/>
              <a:t>Brexit</a:t>
            </a:r>
            <a:r>
              <a:rPr lang="pt-PT" sz="1400" i="1" kern="0" dirty="0"/>
              <a:t> </a:t>
            </a:r>
            <a:r>
              <a:rPr lang="pt-PT" sz="1400" kern="0" dirty="0"/>
              <a:t>nas suas relações (na persecução do acordo)</a:t>
            </a:r>
          </a:p>
        </p:txBody>
      </p:sp>
      <p:sp>
        <p:nvSpPr>
          <p:cNvPr id="22" name="Flowchart: Manual Input 33">
            <a:extLst>
              <a:ext uri="{FF2B5EF4-FFF2-40B4-BE49-F238E27FC236}">
                <a16:creationId xmlns:a16="http://schemas.microsoft.com/office/drawing/2014/main" id="{40462E69-CD25-4E14-9C5A-2FD8AB2E7FAC}"/>
              </a:ext>
            </a:extLst>
          </p:cNvPr>
          <p:cNvSpPr/>
          <p:nvPr/>
        </p:nvSpPr>
        <p:spPr>
          <a:xfrm rot="16200000" flipH="1">
            <a:off x="3788373" y="1189597"/>
            <a:ext cx="4090833" cy="4410789"/>
          </a:xfrm>
          <a:prstGeom prst="flowChartManualInput">
            <a:avLst/>
          </a:prstGeom>
          <a:solidFill>
            <a:srgbClr val="3E6D83">
              <a:alpha val="7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60">
            <a:extLst>
              <a:ext uri="{FF2B5EF4-FFF2-40B4-BE49-F238E27FC236}">
                <a16:creationId xmlns:a16="http://schemas.microsoft.com/office/drawing/2014/main" id="{C7326C57-16CD-4642-A325-C97656FAA702}"/>
              </a:ext>
            </a:extLst>
          </p:cNvPr>
          <p:cNvSpPr txBox="1"/>
          <p:nvPr/>
        </p:nvSpPr>
        <p:spPr>
          <a:xfrm>
            <a:off x="4692827" y="1431639"/>
            <a:ext cx="2952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Conclusões</a:t>
            </a:r>
          </a:p>
        </p:txBody>
      </p:sp>
      <p:cxnSp>
        <p:nvCxnSpPr>
          <p:cNvPr id="24" name="Straight Connector 61">
            <a:extLst>
              <a:ext uri="{FF2B5EF4-FFF2-40B4-BE49-F238E27FC236}">
                <a16:creationId xmlns:a16="http://schemas.microsoft.com/office/drawing/2014/main" id="{2656E393-4BF8-44C5-ADB4-7A929B604A21}"/>
              </a:ext>
            </a:extLst>
          </p:cNvPr>
          <p:cNvCxnSpPr>
            <a:cxnSpLocks/>
          </p:cNvCxnSpPr>
          <p:nvPr/>
        </p:nvCxnSpPr>
        <p:spPr>
          <a:xfrm>
            <a:off x="5064806" y="1897224"/>
            <a:ext cx="226800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5" name="Rectangle 66">
            <a:extLst>
              <a:ext uri="{FF2B5EF4-FFF2-40B4-BE49-F238E27FC236}">
                <a16:creationId xmlns:a16="http://schemas.microsoft.com/office/drawing/2014/main" id="{5D9A4C69-57E7-4715-B7EB-54C2F5DF2150}"/>
              </a:ext>
            </a:extLst>
          </p:cNvPr>
          <p:cNvSpPr/>
          <p:nvPr/>
        </p:nvSpPr>
        <p:spPr>
          <a:xfrm>
            <a:off x="4396514" y="1984531"/>
            <a:ext cx="33989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algn="just" eaLnBrk="0" hangingPunct="0"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>
                <a:solidFill>
                  <a:schemeClr val="bg1"/>
                </a:solidFill>
              </a:rPr>
              <a:t>Forte crescimento das exportações da ASEAN para a UE de 2007 para 2016</a:t>
            </a:r>
          </a:p>
          <a:p>
            <a:pPr marL="180000" lvl="0" indent="-180000" algn="just" eaLnBrk="0" hangingPunct="0"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>
                <a:solidFill>
                  <a:schemeClr val="bg1"/>
                </a:solidFill>
              </a:rPr>
              <a:t>Maior competitividade em agricultura, têxteis, elétricos e eletrónicos</a:t>
            </a:r>
          </a:p>
          <a:p>
            <a:pPr marL="180000" lvl="0" indent="-180000" algn="just" eaLnBrk="0" hangingPunct="0"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>
                <a:solidFill>
                  <a:schemeClr val="bg1"/>
                </a:solidFill>
              </a:rPr>
              <a:t>Grande desempenho das exportações nos produtos de alta tecnologia</a:t>
            </a:r>
          </a:p>
          <a:p>
            <a:pPr marL="180000" lvl="0" indent="-180000" algn="just" eaLnBrk="0" hangingPunct="0"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>
                <a:solidFill>
                  <a:schemeClr val="bg1"/>
                </a:solidFill>
              </a:rPr>
              <a:t>Contributo decisivo da competitividade para o crescimento das exportações da ASEAN</a:t>
            </a:r>
          </a:p>
          <a:p>
            <a:pPr marL="180000" lvl="0" indent="-180000" algn="just" eaLnBrk="0" hangingPunct="0"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pt-PT" sz="1400" kern="0" dirty="0">
                <a:solidFill>
                  <a:schemeClr val="bg1"/>
                </a:solidFill>
              </a:rPr>
              <a:t>A liberalização do comércio ASEAN-UE permitirá explorar um grande número de potenciais de comércio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B95AB02-A735-4ED4-9AAC-EDE5A1B78D3E}"/>
              </a:ext>
            </a:extLst>
          </p:cNvPr>
          <p:cNvSpPr/>
          <p:nvPr/>
        </p:nvSpPr>
        <p:spPr>
          <a:xfrm>
            <a:off x="5916000" y="5237374"/>
            <a:ext cx="360000" cy="3600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60FCACD-857E-4F7A-9C70-2A343B6DA142}"/>
              </a:ext>
            </a:extLst>
          </p:cNvPr>
          <p:cNvSpPr/>
          <p:nvPr/>
        </p:nvSpPr>
        <p:spPr>
          <a:xfrm>
            <a:off x="5320715" y="5237374"/>
            <a:ext cx="360000" cy="360000"/>
          </a:xfrm>
          <a:prstGeom prst="ellipse">
            <a:avLst/>
          </a:prstGeom>
          <a:solidFill>
            <a:srgbClr val="E69955">
              <a:lumMod val="60000"/>
              <a:lumOff val="40000"/>
            </a:srgbClr>
          </a:solidFill>
          <a:ln w="25400" cap="flat" cmpd="sng" algn="ctr">
            <a:solidFill>
              <a:srgbClr val="E69955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4EC9B6E-E175-44D1-9EFF-D38C6861E24A}"/>
              </a:ext>
            </a:extLst>
          </p:cNvPr>
          <p:cNvSpPr/>
          <p:nvPr/>
        </p:nvSpPr>
        <p:spPr>
          <a:xfrm>
            <a:off x="6511285" y="5237374"/>
            <a:ext cx="360000" cy="360000"/>
          </a:xfrm>
          <a:prstGeom prst="ellipse">
            <a:avLst/>
          </a:prstGeom>
          <a:solidFill>
            <a:srgbClr val="9DB1A1"/>
          </a:solidFill>
          <a:ln w="25400" cap="flat" cmpd="sng" algn="ctr">
            <a:solidFill>
              <a:srgbClr val="9DB1A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id="{E4262CDD-AFE4-456E-A0C8-0A850953A755}"/>
              </a:ext>
            </a:extLst>
          </p:cNvPr>
          <p:cNvSpPr txBox="1"/>
          <p:nvPr/>
        </p:nvSpPr>
        <p:spPr>
          <a:xfrm>
            <a:off x="3102800" y="5410049"/>
            <a:ext cx="8618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>
              <a:solidFill>
                <a:schemeClr val="bg1"/>
              </a:solidFill>
            </a:endParaRPr>
          </a:p>
          <a:p>
            <a:r>
              <a:rPr lang="en-US" sz="1400" i="1" dirty="0">
                <a:solidFill>
                  <a:schemeClr val="bg1"/>
                </a:solidFill>
              </a:rPr>
              <a:t>“We believe it is important to connect two growing markets and to take away as many obstacles to trade. Having a region-to-region agreement between EU and ASEAN is a long-term goal we’ve been discussing for many years. We are now taking steps towards this.” </a:t>
            </a: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Março</a:t>
            </a:r>
            <a:r>
              <a:rPr lang="en-US" sz="1400" dirty="0">
                <a:solidFill>
                  <a:schemeClr val="bg1"/>
                </a:solidFill>
              </a:rPr>
              <a:t> de 2017)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36" name="Rectangle 46">
            <a:extLst>
              <a:ext uri="{FF2B5EF4-FFF2-40B4-BE49-F238E27FC236}">
                <a16:creationId xmlns:a16="http://schemas.microsoft.com/office/drawing/2014/main" id="{81ACD1A2-999D-45CF-B3E4-3B326D1B174F}"/>
              </a:ext>
            </a:extLst>
          </p:cNvPr>
          <p:cNvSpPr/>
          <p:nvPr/>
        </p:nvSpPr>
        <p:spPr>
          <a:xfrm>
            <a:off x="897645" y="5769625"/>
            <a:ext cx="1977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>
                <a:solidFill>
                  <a:srgbClr val="A4C8AC"/>
                </a:solidFill>
              </a:rPr>
              <a:t>Cecilia Malmström</a:t>
            </a:r>
            <a:endParaRPr lang="pt-PT" sz="1600" b="1" dirty="0">
              <a:solidFill>
                <a:srgbClr val="A4C8AC"/>
              </a:solidFill>
              <a:latin typeface="Calibri"/>
            </a:endParaRPr>
          </a:p>
        </p:txBody>
      </p:sp>
      <p:cxnSp>
        <p:nvCxnSpPr>
          <p:cNvPr id="37" name="Straight Connector 47">
            <a:extLst>
              <a:ext uri="{FF2B5EF4-FFF2-40B4-BE49-F238E27FC236}">
                <a16:creationId xmlns:a16="http://schemas.microsoft.com/office/drawing/2014/main" id="{C0525B0C-EF0C-425E-9570-367410562354}"/>
              </a:ext>
            </a:extLst>
          </p:cNvPr>
          <p:cNvCxnSpPr>
            <a:cxnSpLocks/>
          </p:cNvCxnSpPr>
          <p:nvPr/>
        </p:nvCxnSpPr>
        <p:spPr>
          <a:xfrm>
            <a:off x="1147359" y="6138957"/>
            <a:ext cx="1476000" cy="0"/>
          </a:xfrm>
          <a:prstGeom prst="line">
            <a:avLst/>
          </a:prstGeom>
          <a:noFill/>
          <a:ln w="28575" cap="flat" cmpd="sng" algn="ctr">
            <a:solidFill>
              <a:srgbClr val="A4C8AC"/>
            </a:solidFill>
            <a:prstDash val="solid"/>
          </a:ln>
          <a:effectLst/>
        </p:spPr>
      </p:cxnSp>
      <p:sp>
        <p:nvSpPr>
          <p:cNvPr id="38" name="Arrow: Bent 31">
            <a:extLst>
              <a:ext uri="{FF2B5EF4-FFF2-40B4-BE49-F238E27FC236}">
                <a16:creationId xmlns:a16="http://schemas.microsoft.com/office/drawing/2014/main" id="{51C78125-D186-4476-A624-30236E67496C}"/>
              </a:ext>
            </a:extLst>
          </p:cNvPr>
          <p:cNvSpPr/>
          <p:nvPr/>
        </p:nvSpPr>
        <p:spPr>
          <a:xfrm rot="5400000">
            <a:off x="8293544" y="4263194"/>
            <a:ext cx="852284" cy="1816079"/>
          </a:xfrm>
          <a:prstGeom prst="bentArrow">
            <a:avLst/>
          </a:prstGeom>
          <a:noFill/>
          <a:ln w="28575">
            <a:solidFill>
              <a:srgbClr val="315363"/>
            </a:solidFill>
            <a:prstDash val="dash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40" grpId="0"/>
      <p:bldP spid="22" grpId="0" animBg="1"/>
      <p:bldP spid="23" grpId="0"/>
      <p:bldP spid="25" grpId="0"/>
      <p:bldP spid="35" grpId="0"/>
      <p:bldP spid="36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E7BE3-1332-4194-AE61-DD694D6BC9E5}"/>
              </a:ext>
            </a:extLst>
          </p:cNvPr>
          <p:cNvSpPr/>
          <p:nvPr/>
        </p:nvSpPr>
        <p:spPr>
          <a:xfrm>
            <a:off x="10442713" y="0"/>
            <a:ext cx="636104" cy="980661"/>
          </a:xfrm>
          <a:prstGeom prst="rect">
            <a:avLst/>
          </a:prstGeom>
          <a:solidFill>
            <a:srgbClr val="F0C2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022B-61E8-4BA7-889C-CFA477B6AACD}"/>
              </a:ext>
            </a:extLst>
          </p:cNvPr>
          <p:cNvSpPr txBox="1"/>
          <p:nvPr/>
        </p:nvSpPr>
        <p:spPr>
          <a:xfrm>
            <a:off x="10442713" y="95261"/>
            <a:ext cx="6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34344-58D3-4DC9-8B97-6FC9EA20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5" y="421552"/>
            <a:ext cx="8980602" cy="640080"/>
          </a:xfrm>
        </p:spPr>
        <p:txBody>
          <a:bodyPr/>
          <a:lstStyle/>
          <a:p>
            <a:r>
              <a:rPr lang="en-US" b="1" dirty="0" err="1"/>
              <a:t>Análise</a:t>
            </a:r>
            <a:r>
              <a:rPr lang="en-US" b="1" dirty="0"/>
              <a:t> </a:t>
            </a:r>
            <a:r>
              <a:rPr lang="en-US" b="1" i="1" dirty="0"/>
              <a:t>Constant Market Share </a:t>
            </a:r>
            <a:r>
              <a:rPr lang="en-US" b="1" dirty="0"/>
              <a:t>(2/3)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03B32E23-4C16-42DE-934E-3A2713FE2E3A}"/>
                  </a:ext>
                </a:extLst>
              </p:cNvPr>
              <p:cNvSpPr/>
              <p:nvPr/>
            </p:nvSpPr>
            <p:spPr>
              <a:xfrm>
                <a:off x="304799" y="2441922"/>
                <a:ext cx="11688418" cy="550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2000" i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"/>
                              <m:endChr m:val=""/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PT" sz="2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pt-PT" sz="20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sz="2000" i="0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pt-PT" sz="20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pt-PT" sz="2000" i="0">
                              <a:latin typeface="Cambria Math" panose="02040503050406030204" pitchFamily="18" charset="0"/>
                            </a:rPr>
                            <m:t>+[</m:t>
                          </m:r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pt-PT" sz="2000" i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pt-PT" sz="20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PT" sz="2000" i="0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pt-PT" sz="20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  <m:r>
                            <a:rPr lang="pt-PT" sz="2000" i="0"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pt-PT" sz="2000" i="0">
                              <a:latin typeface="Cambria Math" panose="02040503050406030204" pitchFamily="18" charset="0"/>
                            </a:rPr>
                            <m:t>]+ </m:t>
                          </m:r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["/>
                                      <m:endChr m:val=""/>
                                      <m:ctrlPr>
                                        <a:rPr lang="pt-P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PT" sz="2000" i="1">
                                          <a:latin typeface="Cambria Math" panose="02040503050406030204" pitchFamily="18" charset="0"/>
                                        </a:rPr>
                                        <m:t>𝛴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endChr m:val=""/>
                                  <m:ctrlP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2000" i="0">
                              <a:latin typeface="Cambria Math" panose="02040503050406030204" pitchFamily="18" charset="0"/>
                            </a:rPr>
                            <m:t>)−</m:t>
                          </m:r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endChr m:val=""/>
                                  <m:ctrlP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pt-PT" sz="20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2000" i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03B32E23-4C16-42DE-934E-3A2713FE2E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2441922"/>
                <a:ext cx="11688418" cy="5507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2">
            <a:extLst>
              <a:ext uri="{FF2B5EF4-FFF2-40B4-BE49-F238E27FC236}">
                <a16:creationId xmlns:a16="http://schemas.microsoft.com/office/drawing/2014/main" id="{A482D765-6F43-4107-A6EF-70C43EB8CF1C}"/>
              </a:ext>
            </a:extLst>
          </p:cNvPr>
          <p:cNvSpPr>
            <a:spLocks/>
          </p:cNvSpPr>
          <p:nvPr/>
        </p:nvSpPr>
        <p:spPr bwMode="auto">
          <a:xfrm rot="5400000">
            <a:off x="1707450" y="2156314"/>
            <a:ext cx="345817" cy="1672672"/>
          </a:xfrm>
          <a:prstGeom prst="rightBrace">
            <a:avLst>
              <a:gd name="adj1" fmla="val 68421"/>
              <a:gd name="adj2" fmla="val 50000"/>
            </a:avLst>
          </a:prstGeom>
          <a:noFill/>
          <a:ln w="3175">
            <a:solidFill>
              <a:schemeClr val="tx1">
                <a:lumMod val="10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PT"/>
          </a:p>
        </p:txBody>
      </p:sp>
      <p:sp>
        <p:nvSpPr>
          <p:cNvPr id="8" name="Right Brace 2">
            <a:extLst>
              <a:ext uri="{FF2B5EF4-FFF2-40B4-BE49-F238E27FC236}">
                <a16:creationId xmlns:a16="http://schemas.microsoft.com/office/drawing/2014/main" id="{1D919048-51F0-405E-8911-BB4AE3093DCF}"/>
              </a:ext>
            </a:extLst>
          </p:cNvPr>
          <p:cNvSpPr>
            <a:spLocks/>
          </p:cNvSpPr>
          <p:nvPr/>
        </p:nvSpPr>
        <p:spPr bwMode="auto">
          <a:xfrm rot="5400000">
            <a:off x="5408119" y="1568515"/>
            <a:ext cx="345820" cy="2964757"/>
          </a:xfrm>
          <a:prstGeom prst="rightBrace">
            <a:avLst>
              <a:gd name="adj1" fmla="val 68421"/>
              <a:gd name="adj2" fmla="val 50000"/>
            </a:avLst>
          </a:prstGeom>
          <a:noFill/>
          <a:ln w="3175">
            <a:solidFill>
              <a:schemeClr val="tx1">
                <a:lumMod val="10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PT"/>
          </a:p>
        </p:txBody>
      </p:sp>
      <p:sp>
        <p:nvSpPr>
          <p:cNvPr id="9" name="Right Brace 2">
            <a:extLst>
              <a:ext uri="{FF2B5EF4-FFF2-40B4-BE49-F238E27FC236}">
                <a16:creationId xmlns:a16="http://schemas.microsoft.com/office/drawing/2014/main" id="{0E58D8F8-9263-41EB-A9B8-B8A74AE764CB}"/>
              </a:ext>
            </a:extLst>
          </p:cNvPr>
          <p:cNvSpPr>
            <a:spLocks/>
          </p:cNvSpPr>
          <p:nvPr/>
        </p:nvSpPr>
        <p:spPr bwMode="auto">
          <a:xfrm rot="5400000">
            <a:off x="9116009" y="1085819"/>
            <a:ext cx="360781" cy="3915187"/>
          </a:xfrm>
          <a:prstGeom prst="rightBrace">
            <a:avLst>
              <a:gd name="adj1" fmla="val 68421"/>
              <a:gd name="adj2" fmla="val 50000"/>
            </a:avLst>
          </a:prstGeom>
          <a:noFill/>
          <a:ln w="3175">
            <a:solidFill>
              <a:schemeClr val="tx1">
                <a:lumMod val="10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PT"/>
          </a:p>
        </p:txBody>
      </p:sp>
      <p:sp>
        <p:nvSpPr>
          <p:cNvPr id="10" name="Right Brace 2">
            <a:extLst>
              <a:ext uri="{FF2B5EF4-FFF2-40B4-BE49-F238E27FC236}">
                <a16:creationId xmlns:a16="http://schemas.microsoft.com/office/drawing/2014/main" id="{B2732F58-D157-41FE-82AF-2ED7A8DDBA03}"/>
              </a:ext>
            </a:extLst>
          </p:cNvPr>
          <p:cNvSpPr>
            <a:spLocks/>
          </p:cNvSpPr>
          <p:nvPr/>
        </p:nvSpPr>
        <p:spPr bwMode="auto">
          <a:xfrm rot="5400000">
            <a:off x="3186517" y="2561955"/>
            <a:ext cx="345817" cy="861391"/>
          </a:xfrm>
          <a:prstGeom prst="rightBrace">
            <a:avLst>
              <a:gd name="adj1" fmla="val 68421"/>
              <a:gd name="adj2" fmla="val 50000"/>
            </a:avLst>
          </a:prstGeom>
          <a:noFill/>
          <a:ln w="3175">
            <a:solidFill>
              <a:schemeClr val="tx1">
                <a:lumMod val="100000"/>
                <a:lumOff val="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2EF016-646A-4A15-9E16-E8ACB72132D8}"/>
              </a:ext>
            </a:extLst>
          </p:cNvPr>
          <p:cNvSpPr txBox="1"/>
          <p:nvPr/>
        </p:nvSpPr>
        <p:spPr>
          <a:xfrm>
            <a:off x="156125" y="3223803"/>
            <a:ext cx="3448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Efeito  </a:t>
            </a:r>
          </a:p>
          <a:p>
            <a:pPr algn="ctr"/>
            <a:r>
              <a:rPr lang="pt-PT" sz="1600" dirty="0"/>
              <a:t>Estrutura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7F62BD7-BB17-4174-82E5-59C5BB36FFFD}"/>
              </a:ext>
            </a:extLst>
          </p:cNvPr>
          <p:cNvSpPr txBox="1"/>
          <p:nvPr/>
        </p:nvSpPr>
        <p:spPr>
          <a:xfrm>
            <a:off x="2855843" y="3258080"/>
            <a:ext cx="974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Efeito  </a:t>
            </a:r>
          </a:p>
          <a:p>
            <a:pPr algn="ctr"/>
            <a:r>
              <a:rPr lang="pt-PT" sz="1600" dirty="0"/>
              <a:t>Escala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7DF9B4A-F024-43F1-9C0B-C5077AF2D78D}"/>
              </a:ext>
            </a:extLst>
          </p:cNvPr>
          <p:cNvSpPr txBox="1"/>
          <p:nvPr/>
        </p:nvSpPr>
        <p:spPr>
          <a:xfrm>
            <a:off x="4098650" y="3292357"/>
            <a:ext cx="2964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Efeito  </a:t>
            </a:r>
          </a:p>
          <a:p>
            <a:pPr algn="ctr"/>
            <a:r>
              <a:rPr lang="pt-PT" sz="1600" dirty="0"/>
              <a:t>Produto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CD4A313-CEF7-471A-936D-5E8C7D09F70E}"/>
              </a:ext>
            </a:extLst>
          </p:cNvPr>
          <p:cNvSpPr txBox="1"/>
          <p:nvPr/>
        </p:nvSpPr>
        <p:spPr>
          <a:xfrm>
            <a:off x="7338805" y="3374310"/>
            <a:ext cx="391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Efeito  </a:t>
            </a:r>
          </a:p>
          <a:p>
            <a:pPr algn="ctr"/>
            <a:r>
              <a:rPr lang="pt-PT" sz="1600" dirty="0"/>
              <a:t>Mercado</a:t>
            </a:r>
          </a:p>
        </p:txBody>
      </p:sp>
      <p:sp>
        <p:nvSpPr>
          <p:cNvPr id="17" name="Retângulo 8">
            <a:extLst>
              <a:ext uri="{FF2B5EF4-FFF2-40B4-BE49-F238E27FC236}">
                <a16:creationId xmlns:a16="http://schemas.microsoft.com/office/drawing/2014/main" id="{97282879-2CDB-42C1-BDEC-C286FAD123DB}"/>
              </a:ext>
            </a:extLst>
          </p:cNvPr>
          <p:cNvSpPr/>
          <p:nvPr/>
        </p:nvSpPr>
        <p:spPr>
          <a:xfrm>
            <a:off x="914399" y="1492629"/>
            <a:ext cx="10601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O efeito de estrutura, que Leamer &amp; Stern (1970) referiram como sendo lado da procura do fenómeno em estudo, pode ser decomposto noutros três efeitos: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29A3B-C7D6-41F6-AFEE-FC507CF1E521}"/>
              </a:ext>
            </a:extLst>
          </p:cNvPr>
          <p:cNvSpPr/>
          <p:nvPr/>
        </p:nvSpPr>
        <p:spPr>
          <a:xfrm>
            <a:off x="5727123" y="3945685"/>
            <a:ext cx="5351693" cy="3046988"/>
          </a:xfrm>
          <a:prstGeom prst="rect">
            <a:avLst/>
          </a:prstGeom>
          <a:ln w="28575">
            <a:solidFill>
              <a:srgbClr val="D2472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PT" sz="1600" dirty="0"/>
              <a:t>Reflete a parte do crescimento das exportações da economia em análise para a área de destino que é influenciada  pela variação das exportações mundiais para a área de destino  (ou seja, pelo dinamismo da procura de importações na área de destino).  </a:t>
            </a:r>
          </a:p>
          <a:p>
            <a:r>
              <a:rPr lang="pt-PT" sz="1600" dirty="0"/>
              <a:t>Tem 3 componentes: </a:t>
            </a:r>
            <a:r>
              <a:rPr lang="pt-PT" sz="1600" b="1" dirty="0"/>
              <a:t>efeito escala</a:t>
            </a:r>
            <a:r>
              <a:rPr lang="pt-PT" sz="1600" dirty="0"/>
              <a:t>, associado ao dinamismo da  procura global de importações na área de destino; </a:t>
            </a:r>
            <a:r>
              <a:rPr lang="pt-PT" sz="1600" b="1" dirty="0"/>
              <a:t>efeito produto/especialização produtiva</a:t>
            </a:r>
            <a:r>
              <a:rPr lang="pt-PT" sz="1600" dirty="0"/>
              <a:t>, associado ao dinamismo  da procura de importações por produto i na área de destino; </a:t>
            </a:r>
            <a:r>
              <a:rPr lang="pt-PT" sz="1600" b="1" dirty="0"/>
              <a:t>efeito de mercado/geográfico</a:t>
            </a:r>
            <a:r>
              <a:rPr lang="pt-PT" sz="1600" dirty="0"/>
              <a:t>, associado ao dinamismo da procura dos mercados j que compõem a área de destino.</a:t>
            </a:r>
            <a:endParaRPr lang="en-US" sz="1600" dirty="0"/>
          </a:p>
        </p:txBody>
      </p:sp>
      <p:sp>
        <p:nvSpPr>
          <p:cNvPr id="18" name="Retângulo: Cantos Arredondados 60">
            <a:extLst>
              <a:ext uri="{FF2B5EF4-FFF2-40B4-BE49-F238E27FC236}">
                <a16:creationId xmlns:a16="http://schemas.microsoft.com/office/drawing/2014/main" id="{04822481-9DD9-43E3-A7BC-2E19A31B7C97}"/>
              </a:ext>
            </a:extLst>
          </p:cNvPr>
          <p:cNvSpPr/>
          <p:nvPr/>
        </p:nvSpPr>
        <p:spPr>
          <a:xfrm>
            <a:off x="1298713" y="3204796"/>
            <a:ext cx="1131497" cy="619052"/>
          </a:xfrm>
          <a:prstGeom prst="roundRect">
            <a:avLst/>
          </a:prstGeom>
          <a:noFill/>
          <a:ln w="28575">
            <a:solidFill>
              <a:srgbClr val="D2472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Arrow: Bent 31">
            <a:extLst>
              <a:ext uri="{FF2B5EF4-FFF2-40B4-BE49-F238E27FC236}">
                <a16:creationId xmlns:a16="http://schemas.microsoft.com/office/drawing/2014/main" id="{8924961C-7E41-4140-AAFB-12406D466150}"/>
              </a:ext>
            </a:extLst>
          </p:cNvPr>
          <p:cNvSpPr/>
          <p:nvPr/>
        </p:nvSpPr>
        <p:spPr>
          <a:xfrm flipV="1">
            <a:off x="1643270" y="3823848"/>
            <a:ext cx="3808457" cy="1683303"/>
          </a:xfrm>
          <a:prstGeom prst="bentArrow">
            <a:avLst>
              <a:gd name="adj1" fmla="val 25000"/>
              <a:gd name="adj2" fmla="val 18485"/>
              <a:gd name="adj3" fmla="val 25000"/>
              <a:gd name="adj4" fmla="val 41388"/>
            </a:avLst>
          </a:prstGeom>
          <a:noFill/>
          <a:ln w="28575">
            <a:solidFill>
              <a:srgbClr val="D247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9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C48BF-B26E-4C9C-A374-AB57A7D0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Análise </a:t>
            </a:r>
            <a:r>
              <a:rPr lang="pt-PT" b="1" i="1" dirty="0" err="1"/>
              <a:t>Constant</a:t>
            </a:r>
            <a:r>
              <a:rPr lang="pt-PT" b="1" i="1" dirty="0"/>
              <a:t> </a:t>
            </a:r>
            <a:r>
              <a:rPr lang="pt-PT" b="1" i="1" dirty="0" err="1"/>
              <a:t>Market</a:t>
            </a:r>
            <a:r>
              <a:rPr lang="pt-PT" b="1" i="1" dirty="0"/>
              <a:t> Share </a:t>
            </a:r>
            <a:r>
              <a:rPr lang="pt-PT" dirty="0"/>
              <a:t>(3/3)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Posição de Conteúdo 2">
                <a:extLst>
                  <a:ext uri="{FF2B5EF4-FFF2-40B4-BE49-F238E27FC236}">
                    <a16:creationId xmlns:a16="http://schemas.microsoft.com/office/drawing/2014/main" id="{C37AC386-2D36-49E4-9070-F3F9AFCE2411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539495" y="1435608"/>
                <a:ext cx="7782383" cy="397764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pt-PT" sz="2800" b="1" dirty="0">
                    <a:latin typeface="Cambria Math" panose="02040503050406030204" pitchFamily="18" charset="0"/>
                  </a:rPr>
                  <a:t>Efeito </a:t>
                </a:r>
                <a:r>
                  <a:rPr lang="pt-PT" sz="2800" b="1" dirty="0" err="1">
                    <a:latin typeface="Cambria Math" panose="02040503050406030204" pitchFamily="18" charset="0"/>
                  </a:rPr>
                  <a:t>competividade</a:t>
                </a:r>
                <a:r>
                  <a:rPr lang="pt-PT" sz="2800" b="1" dirty="0">
                    <a:latin typeface="Cambria Math" panose="02040503050406030204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pt-PT" sz="28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bSup>
                        <m:sSubSupPr>
                          <m:ctrlPr>
                            <a:rPr lang="pt-P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pt-PT" sz="280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pt-PT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pt-PT" sz="28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pt-PT" sz="2800" dirty="0"/>
              </a:p>
              <a:p>
                <a:endParaRPr lang="pt-PT" sz="2800" dirty="0"/>
              </a:p>
              <a:p>
                <a:r>
                  <a:rPr lang="pt-PT" sz="2800" dirty="0"/>
                  <a:t>Associado à variação da quota de mercado do país em análise para a área de destino. </a:t>
                </a:r>
              </a:p>
            </p:txBody>
          </p:sp>
        </mc:Choice>
        <mc:Fallback xmlns="">
          <p:sp>
            <p:nvSpPr>
              <p:cNvPr id="3" name="Marcador de Posição de Conteúdo 2">
                <a:extLst>
                  <a:ext uri="{FF2B5EF4-FFF2-40B4-BE49-F238E27FC236}">
                    <a16:creationId xmlns:a16="http://schemas.microsoft.com/office/drawing/2014/main" id="{C37AC386-2D36-49E4-9070-F3F9AFCE24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539495" y="1435608"/>
                <a:ext cx="7782383" cy="3977640"/>
              </a:xfrm>
              <a:blipFill>
                <a:blip r:embed="rId2"/>
                <a:stretch>
                  <a:fillRect l="-1566" b="-61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183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9800" y="2562225"/>
            <a:ext cx="10515600" cy="1325563"/>
          </a:xfrm>
        </p:spPr>
        <p:txBody>
          <a:bodyPr/>
          <a:lstStyle/>
          <a:p>
            <a:pPr algn="ctr"/>
            <a:r>
              <a:rPr lang="pt-PT" cap="small" dirty="0"/>
              <a:t>Aplicando o correção de Milana (1988)…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202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/>
              <a:t>Decomposição do efeito de estrutura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800" y="2550874"/>
            <a:ext cx="12208800" cy="1055817"/>
          </a:xfrm>
          <a:prstGeom prst="rect">
            <a:avLst/>
          </a:prstGeom>
        </p:spPr>
      </p:pic>
      <p:sp>
        <p:nvSpPr>
          <p:cNvPr id="5" name="Chaveta à direita 4"/>
          <p:cNvSpPr/>
          <p:nvPr/>
        </p:nvSpPr>
        <p:spPr>
          <a:xfrm rot="5400000">
            <a:off x="1431664" y="2654492"/>
            <a:ext cx="126651" cy="177774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haveta à direita 5"/>
          <p:cNvSpPr/>
          <p:nvPr/>
        </p:nvSpPr>
        <p:spPr>
          <a:xfrm rot="5400000">
            <a:off x="3343237" y="2847546"/>
            <a:ext cx="130425" cy="132763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haveta à direita 6"/>
          <p:cNvSpPr/>
          <p:nvPr/>
        </p:nvSpPr>
        <p:spPr>
          <a:xfrm rot="5400000">
            <a:off x="5031642" y="2847547"/>
            <a:ext cx="130425" cy="132763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haveta à direita 7"/>
          <p:cNvSpPr/>
          <p:nvPr/>
        </p:nvSpPr>
        <p:spPr>
          <a:xfrm rot="5400000">
            <a:off x="8772769" y="794826"/>
            <a:ext cx="133494" cy="5436149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869014" y="3758991"/>
            <a:ext cx="1205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/>
              <a:t>Efeito de</a:t>
            </a:r>
          </a:p>
          <a:p>
            <a:pPr algn="ctr"/>
            <a:r>
              <a:rPr lang="pt-PT" sz="2000" cap="small" dirty="0"/>
              <a:t>Estrutura</a:t>
            </a:r>
            <a:endParaRPr lang="pt-PT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872598" y="3733342"/>
            <a:ext cx="1071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/>
              <a:t>Efeito de</a:t>
            </a:r>
          </a:p>
          <a:p>
            <a:pPr algn="ctr"/>
            <a:r>
              <a:rPr lang="pt-PT" sz="2000" cap="small" dirty="0"/>
              <a:t>Produto</a:t>
            </a:r>
            <a:endParaRPr lang="pt-PT" sz="20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543755" y="3758991"/>
            <a:ext cx="1106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/>
              <a:t>Efeito de</a:t>
            </a:r>
          </a:p>
          <a:p>
            <a:pPr algn="ctr"/>
            <a:r>
              <a:rPr lang="pt-PT" sz="2000" cap="small" dirty="0"/>
              <a:t>Mercado</a:t>
            </a:r>
            <a:endParaRPr lang="pt-PT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740873" y="3758991"/>
            <a:ext cx="219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cap="small" dirty="0"/>
              <a:t>Efeito de</a:t>
            </a:r>
          </a:p>
          <a:p>
            <a:pPr algn="ctr"/>
            <a:r>
              <a:rPr lang="pt-PT" sz="2000" cap="small" dirty="0"/>
              <a:t>Estrutura Misto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68379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21208" y="448055"/>
            <a:ext cx="6953270" cy="1355578"/>
          </a:xfrm>
        </p:spPr>
        <p:txBody>
          <a:bodyPr>
            <a:normAutofit fontScale="90000"/>
          </a:bodyPr>
          <a:lstStyle/>
          <a:p>
            <a:pPr algn="ctr"/>
            <a:br>
              <a:rPr lang="pt-PT" sz="3600" cap="small" dirty="0"/>
            </a:br>
            <a:br>
              <a:rPr lang="pt-PT" sz="3600" cap="small" dirty="0"/>
            </a:br>
            <a:br>
              <a:rPr lang="pt-PT" sz="3600" cap="small" dirty="0"/>
            </a:br>
            <a:br>
              <a:rPr lang="pt-PT" sz="3600" cap="small" dirty="0"/>
            </a:br>
            <a:br>
              <a:rPr lang="pt-PT" sz="3600" cap="small" dirty="0"/>
            </a:br>
            <a:r>
              <a:rPr lang="pt-PT" sz="3100" cap="small" dirty="0"/>
              <a:t>Outra variante de </a:t>
            </a:r>
            <a:r>
              <a:rPr lang="pt-PT" sz="3100" cap="small" dirty="0" err="1"/>
              <a:t>Constant</a:t>
            </a:r>
            <a:r>
              <a:rPr lang="pt-PT" sz="3100" cap="small" dirty="0"/>
              <a:t> </a:t>
            </a:r>
            <a:r>
              <a:rPr lang="pt-PT" sz="3100" cap="small" dirty="0" err="1"/>
              <a:t>Market</a:t>
            </a:r>
            <a:r>
              <a:rPr lang="pt-PT" sz="3100" cap="small" dirty="0"/>
              <a:t> Share</a:t>
            </a:r>
            <a:br>
              <a:rPr lang="pt-PT" sz="3600" cap="small" dirty="0"/>
            </a:br>
            <a:r>
              <a:rPr lang="pt-PT" sz="2000" cap="small" dirty="0"/>
              <a:t>CMS baseada na Performance da Relativa</a:t>
            </a:r>
            <a:br>
              <a:rPr lang="pt-PT" sz="2000" cap="small" dirty="0"/>
            </a:br>
            <a:r>
              <a:rPr lang="pt-PT" sz="2000" cap="small" dirty="0"/>
              <a:t>(</a:t>
            </a:r>
            <a:r>
              <a:rPr lang="pt-PT" sz="2000" cap="small" dirty="0" err="1"/>
              <a:t>Nyssens</a:t>
            </a:r>
            <a:r>
              <a:rPr lang="pt-PT" sz="2000" cap="small" dirty="0"/>
              <a:t> &amp; </a:t>
            </a:r>
            <a:r>
              <a:rPr lang="pt-PT" sz="2000" cap="small" dirty="0" err="1"/>
              <a:t>Poullet</a:t>
            </a:r>
            <a:r>
              <a:rPr lang="pt-PT" sz="2000" cap="small" dirty="0"/>
              <a:t>, 1990)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rcador de Posição de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endParaRPr lang="pt-PT" cap="small" dirty="0"/>
              </a:p>
              <a:p>
                <a:pPr marL="0" indent="0">
                  <a:buNone/>
                </a:pPr>
                <a:endParaRPr lang="pt-PT" cap="small" dirty="0"/>
              </a:p>
              <a:p>
                <a:pPr marL="0" indent="0">
                  <a:buNone/>
                </a:pPr>
                <a:endParaRPr lang="pt-PT" sz="1400" cap="small" dirty="0"/>
              </a:p>
              <a:p>
                <a:pPr marL="0" indent="0">
                  <a:buNone/>
                </a:pPr>
                <a:endParaRPr lang="pt-PT" sz="1400" cap="small" dirty="0"/>
              </a:p>
              <a:p>
                <a:pPr marL="0" indent="0">
                  <a:buNone/>
                </a:pPr>
                <a:endParaRPr lang="pt-PT" sz="1400" cap="small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PT" sz="24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r>
                      <a:rPr lang="pt-PT" sz="24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pt-PT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P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pt-P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P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P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r>
                      <a:rPr lang="pt-P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P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r>
                  <a:rPr lang="pt-PT" sz="2400" dirty="0"/>
                  <a:t>. </a:t>
                </a:r>
              </a:p>
              <a:p>
                <a:endParaRPr lang="pt-PT" sz="2000" dirty="0"/>
              </a:p>
              <a:p>
                <a:endParaRPr lang="pt-PT" sz="2000" dirty="0"/>
              </a:p>
            </p:txBody>
          </p:sp>
        </mc:Choice>
        <mc:Fallback xmlns="">
          <p:sp>
            <p:nvSpPr>
              <p:cNvPr id="5" name="Marcador de Posição de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3032602" y="2946610"/>
            <a:ext cx="786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/>
              <a:t>Efeito</a:t>
            </a:r>
          </a:p>
          <a:p>
            <a:pPr algn="ctr"/>
            <a:r>
              <a:rPr lang="pt-PT" sz="2000" cap="small" dirty="0"/>
              <a:t>Total</a:t>
            </a:r>
            <a:endParaRPr lang="pt-PT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752097" y="2946610"/>
            <a:ext cx="1205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/>
              <a:t>Efeito de</a:t>
            </a:r>
          </a:p>
          <a:p>
            <a:pPr algn="ctr"/>
            <a:r>
              <a:rPr lang="pt-PT" sz="2000" cap="small" dirty="0"/>
              <a:t>Estrutura</a:t>
            </a:r>
            <a:endParaRPr lang="pt-PT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8179037" y="2946610"/>
            <a:ext cx="17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/>
              <a:t>Efeito de</a:t>
            </a:r>
          </a:p>
          <a:p>
            <a:pPr algn="ctr"/>
            <a:r>
              <a:rPr lang="pt-PT" sz="2000" cap="small" dirty="0"/>
              <a:t>Competitividade</a:t>
            </a:r>
            <a:endParaRPr lang="pt-PT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7098" y="2115775"/>
            <a:ext cx="8410575" cy="485775"/>
          </a:xfrm>
          <a:prstGeom prst="rect">
            <a:avLst/>
          </a:prstGeom>
        </p:spPr>
      </p:pic>
      <p:sp>
        <p:nvSpPr>
          <p:cNvPr id="9" name="Chaveta à direita 8"/>
          <p:cNvSpPr/>
          <p:nvPr/>
        </p:nvSpPr>
        <p:spPr>
          <a:xfrm rot="5400000">
            <a:off x="3320726" y="1299391"/>
            <a:ext cx="210122" cy="2814441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haveta à direita 9"/>
          <p:cNvSpPr/>
          <p:nvPr/>
        </p:nvSpPr>
        <p:spPr>
          <a:xfrm rot="5400000">
            <a:off x="6249574" y="1582409"/>
            <a:ext cx="210121" cy="223968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haveta à direita 10"/>
          <p:cNvSpPr/>
          <p:nvPr/>
        </p:nvSpPr>
        <p:spPr>
          <a:xfrm rot="5400000">
            <a:off x="8961976" y="1511477"/>
            <a:ext cx="210122" cy="2381553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994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/>
              <a:t>Decomposição do efeito de estrutura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1010091" y="3203546"/>
            <a:ext cx="1411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cap="small" dirty="0"/>
              <a:t>Efeito de</a:t>
            </a:r>
          </a:p>
          <a:p>
            <a:pPr algn="ctr"/>
            <a:r>
              <a:rPr lang="pt-PT" sz="2400" cap="small" dirty="0"/>
              <a:t>Estrutura</a:t>
            </a:r>
            <a:endParaRPr lang="pt-PT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028114" y="3203547"/>
            <a:ext cx="1250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cap="small" dirty="0"/>
              <a:t>Efeito de</a:t>
            </a:r>
          </a:p>
          <a:p>
            <a:pPr algn="ctr"/>
            <a:r>
              <a:rPr lang="pt-PT" sz="2400" cap="small" dirty="0"/>
              <a:t>Produto</a:t>
            </a:r>
            <a:endParaRPr lang="pt-PT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648884" y="3203547"/>
            <a:ext cx="1288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cap="small" dirty="0"/>
              <a:t>Efeito de</a:t>
            </a:r>
          </a:p>
          <a:p>
            <a:pPr algn="ctr"/>
            <a:r>
              <a:rPr lang="pt-PT" sz="2400" cap="small" dirty="0"/>
              <a:t>Mercado</a:t>
            </a:r>
            <a:endParaRPr lang="pt-PT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721966" y="3203546"/>
            <a:ext cx="2141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cap="small" dirty="0"/>
              <a:t>Efeito de</a:t>
            </a:r>
            <a:endParaRPr lang="pt-PT" sz="2400" dirty="0"/>
          </a:p>
          <a:p>
            <a:pPr algn="ctr"/>
            <a:r>
              <a:rPr lang="pt-PT" sz="2400" cap="small" dirty="0"/>
              <a:t>Estrutura misto</a:t>
            </a:r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199" y="2244409"/>
            <a:ext cx="10515600" cy="703508"/>
          </a:xfrm>
          <a:prstGeom prst="rect">
            <a:avLst/>
          </a:prstGeom>
        </p:spPr>
      </p:pic>
      <p:sp>
        <p:nvSpPr>
          <p:cNvPr id="13" name="Chaveta à direita 12"/>
          <p:cNvSpPr/>
          <p:nvPr/>
        </p:nvSpPr>
        <p:spPr>
          <a:xfrm rot="5400000">
            <a:off x="1595163" y="2190955"/>
            <a:ext cx="240948" cy="1754875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haveta à direita 13"/>
          <p:cNvSpPr/>
          <p:nvPr/>
        </p:nvSpPr>
        <p:spPr>
          <a:xfrm rot="5400000">
            <a:off x="3532978" y="2370172"/>
            <a:ext cx="240359" cy="1395852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haveta à direita 15"/>
          <p:cNvSpPr/>
          <p:nvPr/>
        </p:nvSpPr>
        <p:spPr>
          <a:xfrm rot="5400000">
            <a:off x="5172984" y="2370173"/>
            <a:ext cx="240359" cy="1395852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haveta à direita 16"/>
          <p:cNvSpPr/>
          <p:nvPr/>
        </p:nvSpPr>
        <p:spPr>
          <a:xfrm rot="5400000">
            <a:off x="8673821" y="627341"/>
            <a:ext cx="237710" cy="4878863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0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 animBg="1"/>
      <p:bldP spid="16" grpId="0" animBg="1"/>
      <p:bldP spid="17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 to PowerPoint_Win32_new.potx" id="{95F22252-1276-4CE0-B5B2-7173AC23E7C1}" vid="{5251F4FC-9BFF-4FAA-9D53-CA3325573799}"/>
    </a:ext>
  </a:extLst>
</a:theme>
</file>

<file path=ppt/theme/theme2.xml><?xml version="1.0" encoding="utf-8"?>
<a:theme xmlns:a="http://schemas.openxmlformats.org/drawingml/2006/main" name="Quotable">
  <a:themeElements>
    <a:clrScheme name="Default">
      <a:dk1>
        <a:srgbClr val="000000"/>
      </a:dk1>
      <a:lt1>
        <a:sysClr val="window" lastClr="FFFFFF"/>
      </a:lt1>
      <a:dk2>
        <a:srgbClr val="3F3F3F"/>
      </a:dk2>
      <a:lt2>
        <a:srgbClr val="E7E6E6"/>
      </a:lt2>
      <a:accent1>
        <a:srgbClr val="7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700000"/>
      </a:accent5>
      <a:accent6>
        <a:srgbClr val="978869"/>
      </a:accent6>
      <a:hlink>
        <a:srgbClr val="FFC000"/>
      </a:hlink>
      <a:folHlink>
        <a:srgbClr val="7F7F7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suasive Speech Outline_SL_v5" id="{5581881B-4813-400F-8DBA-5A98066FCECE}" vid="{804D9012-1EE1-49D9-B1AB-A146B02984B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 to PowerPoint</Template>
  <TotalTime>0</TotalTime>
  <Words>3139</Words>
  <Application>Microsoft Office PowerPoint</Application>
  <PresentationFormat>Ecrã Panorâmico</PresentationFormat>
  <Paragraphs>505</Paragraphs>
  <Slides>33</Slides>
  <Notes>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Cambria Math</vt:lpstr>
      <vt:lpstr>Century Gothic</vt:lpstr>
      <vt:lpstr>Segoe UI</vt:lpstr>
      <vt:lpstr>Segoe UI Light</vt:lpstr>
      <vt:lpstr>Times New Roman</vt:lpstr>
      <vt:lpstr>Wingdings</vt:lpstr>
      <vt:lpstr>Wingdings 2</vt:lpstr>
      <vt:lpstr>WelcomeDoc</vt:lpstr>
      <vt:lpstr>Quotable</vt:lpstr>
      <vt:lpstr>Performance Exportadora </vt:lpstr>
      <vt:lpstr>Constant Market Share</vt:lpstr>
      <vt:lpstr>Análise Constant Market Share (1/3)</vt:lpstr>
      <vt:lpstr>Análise Constant Market Share (2/3)</vt:lpstr>
      <vt:lpstr>Análise Constant Market Share (3/3)</vt:lpstr>
      <vt:lpstr>Aplicando o correção de Milana (1988)…</vt:lpstr>
      <vt:lpstr>Decomposição do efeito de estrutura</vt:lpstr>
      <vt:lpstr>     Outra variante de Constant Market Share CMS baseada na Performance da Relativa (Nyssens &amp; Poullet, 1990)</vt:lpstr>
      <vt:lpstr>Decomposição do efeito de estrutura</vt:lpstr>
      <vt:lpstr>Alguns exemplos…</vt:lpstr>
      <vt:lpstr>   CMS para Portugal em relação à UE15 entre 1999 e 2014 </vt:lpstr>
      <vt:lpstr>Apresentação do PowerPoint</vt:lpstr>
      <vt:lpstr>Apresentação do PowerPoint</vt:lpstr>
      <vt:lpstr>ASEAN : Associação das Nações do Sudeste Asiático</vt:lpstr>
      <vt:lpstr>A integração económica regional da ASEAN  </vt:lpstr>
      <vt:lpstr>Evolução das relações ASEAN-UE</vt:lpstr>
      <vt:lpstr>Visão geral sobre o comércio da ASEAN na UE (2/2)</vt:lpstr>
      <vt:lpstr>Apresentação do PowerPoint</vt:lpstr>
      <vt:lpstr>Metodologia</vt:lpstr>
      <vt:lpstr>Base de dados</vt:lpstr>
      <vt:lpstr>Índice das Vantagens Comparativas Reveladas (IVCR)</vt:lpstr>
      <vt:lpstr>Índice de Lawrence</vt:lpstr>
      <vt:lpstr>Índice de Orientação Geográfica (IOG)</vt:lpstr>
      <vt:lpstr>Índice de Complementaridade do Comércio (ICC)</vt:lpstr>
      <vt:lpstr>Cruzamento do IOG e ICC – As 4 situações possíveis</vt:lpstr>
      <vt:lpstr>Estrutura Exportadora da ASEAN no comércio com a UE (1/2)</vt:lpstr>
      <vt:lpstr>Estrutura exportadora da ASEAN no comércio com a UE (2/2)</vt:lpstr>
      <vt:lpstr>O que determina a capacidade exportadora da ASEAN na UE (1/2) Avaliação geral</vt:lpstr>
      <vt:lpstr>O que determina a capacidade exportadora da ASEAN na UE (2/2) A contribuição dos diferentes setores</vt:lpstr>
      <vt:lpstr>Apresentação do PowerPoint</vt:lpstr>
      <vt:lpstr>Apresentação do PowerPoint</vt:lpstr>
      <vt:lpstr>Apresentação do PowerPoint</vt:lpstr>
      <vt:lpstr>Considerações finais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Tiago Nobre Exago</dc:creator>
  <cp:keywords/>
  <cp:lastModifiedBy>Maria Paula Fontoura</cp:lastModifiedBy>
  <cp:revision>241</cp:revision>
  <dcterms:created xsi:type="dcterms:W3CDTF">2018-10-30T13:58:05Z</dcterms:created>
  <dcterms:modified xsi:type="dcterms:W3CDTF">2020-02-25T16:05:55Z</dcterms:modified>
  <cp:version/>
</cp:coreProperties>
</file>